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4"/>
  </p:sldMasterIdLst>
  <p:notesMasterIdLst>
    <p:notesMasterId r:id="rId71"/>
  </p:notesMasterIdLst>
  <p:sldIdLst>
    <p:sldId id="256" r:id="rId5"/>
    <p:sldId id="257" r:id="rId6"/>
    <p:sldId id="258" r:id="rId7"/>
    <p:sldId id="259" r:id="rId8"/>
    <p:sldId id="384" r:id="rId9"/>
    <p:sldId id="260" r:id="rId10"/>
    <p:sldId id="385" r:id="rId11"/>
    <p:sldId id="261" r:id="rId12"/>
    <p:sldId id="270" r:id="rId13"/>
    <p:sldId id="262" r:id="rId14"/>
    <p:sldId id="341" r:id="rId15"/>
    <p:sldId id="342" r:id="rId16"/>
    <p:sldId id="273" r:id="rId17"/>
    <p:sldId id="307" r:id="rId18"/>
    <p:sldId id="275" r:id="rId19"/>
    <p:sldId id="343" r:id="rId20"/>
    <p:sldId id="344" r:id="rId21"/>
    <p:sldId id="266" r:id="rId22"/>
    <p:sldId id="286" r:id="rId23"/>
    <p:sldId id="346" r:id="rId24"/>
    <p:sldId id="347" r:id="rId25"/>
    <p:sldId id="300" r:id="rId26"/>
    <p:sldId id="359" r:id="rId27"/>
    <p:sldId id="360" r:id="rId28"/>
    <p:sldId id="353" r:id="rId29"/>
    <p:sldId id="308" r:id="rId30"/>
    <p:sldId id="352" r:id="rId31"/>
    <p:sldId id="349" r:id="rId32"/>
    <p:sldId id="276" r:id="rId33"/>
    <p:sldId id="356" r:id="rId34"/>
    <p:sldId id="351" r:id="rId35"/>
    <p:sldId id="390" r:id="rId36"/>
    <p:sldId id="287" r:id="rId37"/>
    <p:sldId id="366" r:id="rId38"/>
    <p:sldId id="383" r:id="rId39"/>
    <p:sldId id="367" r:id="rId40"/>
    <p:sldId id="369" r:id="rId41"/>
    <p:sldId id="370" r:id="rId42"/>
    <p:sldId id="376" r:id="rId43"/>
    <p:sldId id="357" r:id="rId44"/>
    <p:sldId id="377" r:id="rId45"/>
    <p:sldId id="375" r:id="rId46"/>
    <p:sldId id="381" r:id="rId47"/>
    <p:sldId id="389" r:id="rId48"/>
    <p:sldId id="289" r:id="rId49"/>
    <p:sldId id="387" r:id="rId50"/>
    <p:sldId id="272" r:id="rId51"/>
    <p:sldId id="386" r:id="rId52"/>
    <p:sldId id="263" r:id="rId53"/>
    <p:sldId id="354" r:id="rId54"/>
    <p:sldId id="361" r:id="rId55"/>
    <p:sldId id="264" r:id="rId56"/>
    <p:sldId id="280" r:id="rId57"/>
    <p:sldId id="294" r:id="rId58"/>
    <p:sldId id="371" r:id="rId59"/>
    <p:sldId id="372" r:id="rId60"/>
    <p:sldId id="373" r:id="rId61"/>
    <p:sldId id="374" r:id="rId62"/>
    <p:sldId id="269" r:id="rId63"/>
    <p:sldId id="310" r:id="rId64"/>
    <p:sldId id="267" r:id="rId65"/>
    <p:sldId id="283" r:id="rId66"/>
    <p:sldId id="382" r:id="rId67"/>
    <p:sldId id="291" r:id="rId68"/>
    <p:sldId id="320" r:id="rId69"/>
    <p:sldId id="378" r:id="rId70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72"/>
      <p:bold r:id="rId73"/>
      <p:italic r:id="rId74"/>
      <p:boldItalic r:id="rId75"/>
    </p:embeddedFont>
    <p:embeddedFont>
      <p:font typeface="IBM Plex Sans Medium" panose="020B0603050203000203" pitchFamily="34" charset="0"/>
      <p:regular r:id="rId76"/>
      <p:bold r:id="rId77"/>
      <p:italic r:id="rId78"/>
      <p:boldItalic r:id="rId79"/>
    </p:embeddedFont>
    <p:embeddedFont>
      <p:font typeface="IBM Plex Sans SemiBold" panose="020B0703050203000203" pitchFamily="34" charset="0"/>
      <p:regular r:id="rId80"/>
      <p:bold r:id="rId81"/>
      <p:italic r:id="rId82"/>
      <p:boldItalic r:id="rId83"/>
    </p:embeddedFont>
    <p:embeddedFont>
      <p:font typeface="PT Sans" panose="020B0503020203020204" pitchFamily="34" charset="0"/>
      <p:regular r:id="rId84"/>
      <p:bold r:id="rId85"/>
      <p:italic r:id="rId86"/>
      <p:boldItalic r:id="rId87"/>
    </p:embeddedFont>
    <p:embeddedFont>
      <p:font typeface="Roboto Condensed Light" panose="02000000000000000000" pitchFamily="2" charset="0"/>
      <p:regular r:id="rId88"/>
      <p: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0AEEA-EB69-45FB-A79C-D0EA4F55C86D}" v="4601" dt="2025-06-13T21:06:30.513"/>
    <p1510:client id="{AB7EDBA6-C006-4537-85A9-FFC8703E3055}" v="1540" dt="2025-06-13T20:18:25.045"/>
  </p1510:revLst>
</p1510:revInfo>
</file>

<file path=ppt/tableStyles.xml><?xml version="1.0" encoding="utf-8"?>
<a:tblStyleLst xmlns:a="http://schemas.openxmlformats.org/drawingml/2006/main" def="{CFF731E2-4A1E-4D7D-AE94-CA5A7C080D9F}">
  <a:tblStyle styleId="{CFF731E2-4A1E-4D7D-AE94-CA5A7C080D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-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6.fntdata"/><Relationship Id="rId61" Type="http://schemas.openxmlformats.org/officeDocument/2006/relationships/slide" Target="slides/slide57.xml"/><Relationship Id="rId82" Type="http://schemas.openxmlformats.org/officeDocument/2006/relationships/font" Target="fonts/font1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>
          <a:extLst>
            <a:ext uri="{FF2B5EF4-FFF2-40B4-BE49-F238E27FC236}">
              <a16:creationId xmlns:a16="http://schemas.microsoft.com/office/drawing/2014/main" id="{9ABDBB15-0D9E-356F-35A0-E206E8628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1710476bc4_0_613:notes">
            <a:extLst>
              <a:ext uri="{FF2B5EF4-FFF2-40B4-BE49-F238E27FC236}">
                <a16:creationId xmlns:a16="http://schemas.microsoft.com/office/drawing/2014/main" id="{E2E9ED2A-09EA-3F0C-1161-FF6B7ED1E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1710476bc4_0_613:notes">
            <a:extLst>
              <a:ext uri="{FF2B5EF4-FFF2-40B4-BE49-F238E27FC236}">
                <a16:creationId xmlns:a16="http://schemas.microsoft.com/office/drawing/2014/main" id="{26546A57-8132-09B3-3682-958B69BC5A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522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>
          <a:extLst>
            <a:ext uri="{FF2B5EF4-FFF2-40B4-BE49-F238E27FC236}">
              <a16:creationId xmlns:a16="http://schemas.microsoft.com/office/drawing/2014/main" id="{0947BF46-990F-FF81-0604-01143C029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1710476bc4_0_613:notes">
            <a:extLst>
              <a:ext uri="{FF2B5EF4-FFF2-40B4-BE49-F238E27FC236}">
                <a16:creationId xmlns:a16="http://schemas.microsoft.com/office/drawing/2014/main" id="{32F23C9C-8712-9FD6-3D0C-FB2DD20EE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1710476bc4_0_613:notes">
            <a:extLst>
              <a:ext uri="{FF2B5EF4-FFF2-40B4-BE49-F238E27FC236}">
                <a16:creationId xmlns:a16="http://schemas.microsoft.com/office/drawing/2014/main" id="{0E9542DA-3D44-57D9-AC9D-3ECCC961A1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64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1710476bc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1710476bc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1173cd25692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1173cd25692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>
          <a:extLst>
            <a:ext uri="{FF2B5EF4-FFF2-40B4-BE49-F238E27FC236}">
              <a16:creationId xmlns:a16="http://schemas.microsoft.com/office/drawing/2014/main" id="{4E83FD2C-5BF1-A8DF-451D-6E4F2764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>
            <a:extLst>
              <a:ext uri="{FF2B5EF4-FFF2-40B4-BE49-F238E27FC236}">
                <a16:creationId xmlns:a16="http://schemas.microsoft.com/office/drawing/2014/main" id="{A499EB55-10D8-B334-7DAF-A44907C20B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>
            <a:extLst>
              <a:ext uri="{FF2B5EF4-FFF2-40B4-BE49-F238E27FC236}">
                <a16:creationId xmlns:a16="http://schemas.microsoft.com/office/drawing/2014/main" id="{85189BE5-25F9-66DB-CEB2-F3C440521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5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808d40dd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808d40dd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710476bc4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710476bc4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>
          <a:extLst>
            <a:ext uri="{FF2B5EF4-FFF2-40B4-BE49-F238E27FC236}">
              <a16:creationId xmlns:a16="http://schemas.microsoft.com/office/drawing/2014/main" id="{E31D2091-7129-A2AB-2BB3-3082CA33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3808d40dd4_0_198:notes">
            <a:extLst>
              <a:ext uri="{FF2B5EF4-FFF2-40B4-BE49-F238E27FC236}">
                <a16:creationId xmlns:a16="http://schemas.microsoft.com/office/drawing/2014/main" id="{5BB6342B-231F-7A3A-FB38-6860D3C46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3808d40dd4_0_198:notes">
            <a:extLst>
              <a:ext uri="{FF2B5EF4-FFF2-40B4-BE49-F238E27FC236}">
                <a16:creationId xmlns:a16="http://schemas.microsoft.com/office/drawing/2014/main" id="{A1E75070-528E-AF53-B3CA-59B04DE497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0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>
          <a:extLst>
            <a:ext uri="{FF2B5EF4-FFF2-40B4-BE49-F238E27FC236}">
              <a16:creationId xmlns:a16="http://schemas.microsoft.com/office/drawing/2014/main" id="{7C7CE866-39E8-8201-B74A-1D92BAB1A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>
            <a:extLst>
              <a:ext uri="{FF2B5EF4-FFF2-40B4-BE49-F238E27FC236}">
                <a16:creationId xmlns:a16="http://schemas.microsoft.com/office/drawing/2014/main" id="{AAD3EC81-E177-9835-E20E-F76210EEF8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>
            <a:extLst>
              <a:ext uri="{FF2B5EF4-FFF2-40B4-BE49-F238E27FC236}">
                <a16:creationId xmlns:a16="http://schemas.microsoft.com/office/drawing/2014/main" id="{E22CF439-E304-D581-B6A9-6E917921A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15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38212783d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138212783d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8">
          <a:extLst>
            <a:ext uri="{FF2B5EF4-FFF2-40B4-BE49-F238E27FC236}">
              <a16:creationId xmlns:a16="http://schemas.microsoft.com/office/drawing/2014/main" id="{3930ABC0-2BF9-E986-90FE-3F64C6226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g1173cd25692_0_735:notes">
            <a:extLst>
              <a:ext uri="{FF2B5EF4-FFF2-40B4-BE49-F238E27FC236}">
                <a16:creationId xmlns:a16="http://schemas.microsoft.com/office/drawing/2014/main" id="{281E7C12-4C8D-CB41-A9E5-0A5EF741D3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0" name="Google Shape;3740;g1173cd25692_0_735:notes">
            <a:extLst>
              <a:ext uri="{FF2B5EF4-FFF2-40B4-BE49-F238E27FC236}">
                <a16:creationId xmlns:a16="http://schemas.microsoft.com/office/drawing/2014/main" id="{E0C40321-7588-6C61-2296-A405BAF41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68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>
          <a:extLst>
            <a:ext uri="{FF2B5EF4-FFF2-40B4-BE49-F238E27FC236}">
              <a16:creationId xmlns:a16="http://schemas.microsoft.com/office/drawing/2014/main" id="{42FFBCC1-6AB7-D4B0-1D13-613E90B3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38212783df_0_145:notes">
            <a:extLst>
              <a:ext uri="{FF2B5EF4-FFF2-40B4-BE49-F238E27FC236}">
                <a16:creationId xmlns:a16="http://schemas.microsoft.com/office/drawing/2014/main" id="{9384B6F8-9977-34FC-F492-364FB4FFAE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138212783df_0_145:notes">
            <a:extLst>
              <a:ext uri="{FF2B5EF4-FFF2-40B4-BE49-F238E27FC236}">
                <a16:creationId xmlns:a16="http://schemas.microsoft.com/office/drawing/2014/main" id="{A98D5D2E-EF5E-7CDD-B229-23EEAD2154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85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>
          <a:extLst>
            <a:ext uri="{FF2B5EF4-FFF2-40B4-BE49-F238E27FC236}">
              <a16:creationId xmlns:a16="http://schemas.microsoft.com/office/drawing/2014/main" id="{4D068E73-07FA-A8EB-B1BC-B951DA6B9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173cd25692_0_135:notes">
            <a:extLst>
              <a:ext uri="{FF2B5EF4-FFF2-40B4-BE49-F238E27FC236}">
                <a16:creationId xmlns:a16="http://schemas.microsoft.com/office/drawing/2014/main" id="{54CB2FAB-BD77-E3BD-734D-8962BE493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173cd25692_0_135:notes">
            <a:extLst>
              <a:ext uri="{FF2B5EF4-FFF2-40B4-BE49-F238E27FC236}">
                <a16:creationId xmlns:a16="http://schemas.microsoft.com/office/drawing/2014/main" id="{CD549EE7-E3B4-0113-F8F7-AFC150103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862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B919A5BA-6EC8-0013-33F7-260B44EE0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1710476bc4_0_74:notes">
            <a:extLst>
              <a:ext uri="{FF2B5EF4-FFF2-40B4-BE49-F238E27FC236}">
                <a16:creationId xmlns:a16="http://schemas.microsoft.com/office/drawing/2014/main" id="{098D0447-4DAE-EFE9-766C-F96B4B21F5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1710476bc4_0_74:notes">
            <a:extLst>
              <a:ext uri="{FF2B5EF4-FFF2-40B4-BE49-F238E27FC236}">
                <a16:creationId xmlns:a16="http://schemas.microsoft.com/office/drawing/2014/main" id="{3B5DE32F-799E-3A98-C835-45CDA33F01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777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1710476b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1710476b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>
          <a:extLst>
            <a:ext uri="{FF2B5EF4-FFF2-40B4-BE49-F238E27FC236}">
              <a16:creationId xmlns:a16="http://schemas.microsoft.com/office/drawing/2014/main" id="{E93E1EFE-63AD-1818-E321-090585CE9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1710476bc4_0_613:notes">
            <a:extLst>
              <a:ext uri="{FF2B5EF4-FFF2-40B4-BE49-F238E27FC236}">
                <a16:creationId xmlns:a16="http://schemas.microsoft.com/office/drawing/2014/main" id="{020C4611-464F-CC23-266D-5F01EA32A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1710476bc4_0_613:notes">
            <a:extLst>
              <a:ext uri="{FF2B5EF4-FFF2-40B4-BE49-F238E27FC236}">
                <a16:creationId xmlns:a16="http://schemas.microsoft.com/office/drawing/2014/main" id="{A7BFE397-0ADD-1D36-B677-4AF0EE5440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078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>
          <a:extLst>
            <a:ext uri="{FF2B5EF4-FFF2-40B4-BE49-F238E27FC236}">
              <a16:creationId xmlns:a16="http://schemas.microsoft.com/office/drawing/2014/main" id="{E2C81F0C-D2B4-B376-15B2-74E17FF5B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3808d40dd4_0_198:notes">
            <a:extLst>
              <a:ext uri="{FF2B5EF4-FFF2-40B4-BE49-F238E27FC236}">
                <a16:creationId xmlns:a16="http://schemas.microsoft.com/office/drawing/2014/main" id="{68660198-ED5F-B167-8E97-FE8FE69B9B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3808d40dd4_0_198:notes">
            <a:extLst>
              <a:ext uri="{FF2B5EF4-FFF2-40B4-BE49-F238E27FC236}">
                <a16:creationId xmlns:a16="http://schemas.microsoft.com/office/drawing/2014/main" id="{249A678F-8CA3-3FAA-B627-7FB04AC62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122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>
          <a:extLst>
            <a:ext uri="{FF2B5EF4-FFF2-40B4-BE49-F238E27FC236}">
              <a16:creationId xmlns:a16="http://schemas.microsoft.com/office/drawing/2014/main" id="{16FE6171-98B2-918B-03B5-0FFC74BF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>
            <a:extLst>
              <a:ext uri="{FF2B5EF4-FFF2-40B4-BE49-F238E27FC236}">
                <a16:creationId xmlns:a16="http://schemas.microsoft.com/office/drawing/2014/main" id="{2837610B-6D7E-7953-8E92-81F4EE09B2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>
            <a:extLst>
              <a:ext uri="{FF2B5EF4-FFF2-40B4-BE49-F238E27FC236}">
                <a16:creationId xmlns:a16="http://schemas.microsoft.com/office/drawing/2014/main" id="{1C434632-3E23-FEC7-4686-6E521A4F88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667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808d40dd4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3808d40dd4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>
          <a:extLst>
            <a:ext uri="{FF2B5EF4-FFF2-40B4-BE49-F238E27FC236}">
              <a16:creationId xmlns:a16="http://schemas.microsoft.com/office/drawing/2014/main" id="{4FC0324E-2CD3-8160-6D14-B7CD982D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>
            <a:extLst>
              <a:ext uri="{FF2B5EF4-FFF2-40B4-BE49-F238E27FC236}">
                <a16:creationId xmlns:a16="http://schemas.microsoft.com/office/drawing/2014/main" id="{F62B4BA8-CF4C-07F2-F613-44A982B504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>
            <a:extLst>
              <a:ext uri="{FF2B5EF4-FFF2-40B4-BE49-F238E27FC236}">
                <a16:creationId xmlns:a16="http://schemas.microsoft.com/office/drawing/2014/main" id="{AA4E9360-4793-A553-FD57-242993EDE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71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15BFD246-B2CE-448D-63BD-762C9E001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40BA5FAC-FE33-4DA2-7582-CF69B1B148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D29B4EC1-CCC5-AB8E-7C60-31A6E6A124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229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>
          <a:extLst>
            <a:ext uri="{FF2B5EF4-FFF2-40B4-BE49-F238E27FC236}">
              <a16:creationId xmlns:a16="http://schemas.microsoft.com/office/drawing/2014/main" id="{AD6CDDCF-D3D4-09C7-0F75-71E28503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808d40dd4_0_365:notes">
            <a:extLst>
              <a:ext uri="{FF2B5EF4-FFF2-40B4-BE49-F238E27FC236}">
                <a16:creationId xmlns:a16="http://schemas.microsoft.com/office/drawing/2014/main" id="{548EC6FF-28FC-4443-C9E2-EB138592C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3808d40dd4_0_365:notes">
            <a:extLst>
              <a:ext uri="{FF2B5EF4-FFF2-40B4-BE49-F238E27FC236}">
                <a16:creationId xmlns:a16="http://schemas.microsoft.com/office/drawing/2014/main" id="{D72984EB-4752-7487-7A80-DE6F130164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7863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1C1DE748-6A31-C5E1-BB0E-E9D5E785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4F93F62A-6665-DFD1-61C8-2970B62BE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8FE2FE85-5443-9B48-7DBE-25676DC33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505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>
          <a:extLst>
            <a:ext uri="{FF2B5EF4-FFF2-40B4-BE49-F238E27FC236}">
              <a16:creationId xmlns:a16="http://schemas.microsoft.com/office/drawing/2014/main" id="{1E5A562B-FCAE-E3E7-AAF4-812FE543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1710476bc4_0_613:notes">
            <a:extLst>
              <a:ext uri="{FF2B5EF4-FFF2-40B4-BE49-F238E27FC236}">
                <a16:creationId xmlns:a16="http://schemas.microsoft.com/office/drawing/2014/main" id="{9C6B2721-286C-7D80-F144-A8075F4ACA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1710476bc4_0_613:notes">
            <a:extLst>
              <a:ext uri="{FF2B5EF4-FFF2-40B4-BE49-F238E27FC236}">
                <a16:creationId xmlns:a16="http://schemas.microsoft.com/office/drawing/2014/main" id="{87B74330-21F4-F690-3E64-EEC073C69E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66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>
          <a:extLst>
            <a:ext uri="{FF2B5EF4-FFF2-40B4-BE49-F238E27FC236}">
              <a16:creationId xmlns:a16="http://schemas.microsoft.com/office/drawing/2014/main" id="{C32D5DF7-B491-7A8F-2548-950AB1A47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808d40dd4_0_365:notes">
            <a:extLst>
              <a:ext uri="{FF2B5EF4-FFF2-40B4-BE49-F238E27FC236}">
                <a16:creationId xmlns:a16="http://schemas.microsoft.com/office/drawing/2014/main" id="{F9F11349-4399-6AD7-DFAE-35CB6E8B14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3808d40dd4_0_365:notes">
            <a:extLst>
              <a:ext uri="{FF2B5EF4-FFF2-40B4-BE49-F238E27FC236}">
                <a16:creationId xmlns:a16="http://schemas.microsoft.com/office/drawing/2014/main" id="{D68CBB61-7400-69B8-4F50-51FF2BEC0B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559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>
          <a:extLst>
            <a:ext uri="{FF2B5EF4-FFF2-40B4-BE49-F238E27FC236}">
              <a16:creationId xmlns:a16="http://schemas.microsoft.com/office/drawing/2014/main" id="{B8D2AB99-7C58-531F-5733-A5341007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3808d40dd4_0_519:notes">
            <a:extLst>
              <a:ext uri="{FF2B5EF4-FFF2-40B4-BE49-F238E27FC236}">
                <a16:creationId xmlns:a16="http://schemas.microsoft.com/office/drawing/2014/main" id="{8182A4BE-20C1-845D-B49F-60F974428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3808d40dd4_0_519:notes">
            <a:extLst>
              <a:ext uri="{FF2B5EF4-FFF2-40B4-BE49-F238E27FC236}">
                <a16:creationId xmlns:a16="http://schemas.microsoft.com/office/drawing/2014/main" id="{4D9BC7F7-1827-B2F5-3CE5-580C87F32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250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3808d40dd4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3808d40dd4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7fc7cc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7fc7cc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>
          <a:extLst>
            <a:ext uri="{FF2B5EF4-FFF2-40B4-BE49-F238E27FC236}">
              <a16:creationId xmlns:a16="http://schemas.microsoft.com/office/drawing/2014/main" id="{FAEB798B-9E5C-F333-912A-7EC36BAB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3808d40dd4_0_519:notes">
            <a:extLst>
              <a:ext uri="{FF2B5EF4-FFF2-40B4-BE49-F238E27FC236}">
                <a16:creationId xmlns:a16="http://schemas.microsoft.com/office/drawing/2014/main" id="{DA4006F2-E813-9394-9E31-5338D074C8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3808d40dd4_0_519:notes">
            <a:extLst>
              <a:ext uri="{FF2B5EF4-FFF2-40B4-BE49-F238E27FC236}">
                <a16:creationId xmlns:a16="http://schemas.microsoft.com/office/drawing/2014/main" id="{BD753C55-AF15-CBFF-EFCF-B499DDB3F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424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3808d40dd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3808d40dd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E8C4D905-E5D4-39D3-2058-D340856B3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B8EA139B-F477-CD08-B89D-3C782DF7D6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FE3A0ADC-5C5F-DE22-D807-39A48AAC0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5710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>
          <a:extLst>
            <a:ext uri="{FF2B5EF4-FFF2-40B4-BE49-F238E27FC236}">
              <a16:creationId xmlns:a16="http://schemas.microsoft.com/office/drawing/2014/main" id="{C11E5656-5BAF-E881-15E8-43FEBE99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3808d40dd4_0_143:notes">
            <a:extLst>
              <a:ext uri="{FF2B5EF4-FFF2-40B4-BE49-F238E27FC236}">
                <a16:creationId xmlns:a16="http://schemas.microsoft.com/office/drawing/2014/main" id="{3AC1DC8F-E231-96BF-9E80-3040D470AA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3808d40dd4_0_143:notes">
            <a:extLst>
              <a:ext uri="{FF2B5EF4-FFF2-40B4-BE49-F238E27FC236}">
                <a16:creationId xmlns:a16="http://schemas.microsoft.com/office/drawing/2014/main" id="{E543B924-FF2A-4A1C-13FF-DFC08B09E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3570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1">
          <a:extLst>
            <a:ext uri="{FF2B5EF4-FFF2-40B4-BE49-F238E27FC236}">
              <a16:creationId xmlns:a16="http://schemas.microsoft.com/office/drawing/2014/main" id="{FAA4B23C-5D5E-8A7F-4E18-B6B8A6F37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g1173cd25692_0_881:notes">
            <a:extLst>
              <a:ext uri="{FF2B5EF4-FFF2-40B4-BE49-F238E27FC236}">
                <a16:creationId xmlns:a16="http://schemas.microsoft.com/office/drawing/2014/main" id="{5C2C18F1-0DB2-31EB-93DE-0C7CE3AA4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3" name="Google Shape;3823;g1173cd25692_0_881:notes">
            <a:extLst>
              <a:ext uri="{FF2B5EF4-FFF2-40B4-BE49-F238E27FC236}">
                <a16:creationId xmlns:a16="http://schemas.microsoft.com/office/drawing/2014/main" id="{F7CB809D-61DA-A77C-BE7E-42F94081B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2152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37fc7cce3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37fc7cce3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710476bc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710476bc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1710476bc4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1710476bc4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>
          <a:extLst>
            <a:ext uri="{FF2B5EF4-FFF2-40B4-BE49-F238E27FC236}">
              <a16:creationId xmlns:a16="http://schemas.microsoft.com/office/drawing/2014/main" id="{CEB09EF8-8F0E-433C-919F-9A43DE861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808d40dd4_0_495:notes">
            <a:extLst>
              <a:ext uri="{FF2B5EF4-FFF2-40B4-BE49-F238E27FC236}">
                <a16:creationId xmlns:a16="http://schemas.microsoft.com/office/drawing/2014/main" id="{44287F65-477E-FF86-4E25-A859B7048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3808d40dd4_0_495:notes">
            <a:extLst>
              <a:ext uri="{FF2B5EF4-FFF2-40B4-BE49-F238E27FC236}">
                <a16:creationId xmlns:a16="http://schemas.microsoft.com/office/drawing/2014/main" id="{47B8B1B9-827A-A686-FD63-7B096CCCA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056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>
          <a:extLst>
            <a:ext uri="{FF2B5EF4-FFF2-40B4-BE49-F238E27FC236}">
              <a16:creationId xmlns:a16="http://schemas.microsoft.com/office/drawing/2014/main" id="{E98BADFA-960B-EF89-1BDF-8EB5E6615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>
            <a:extLst>
              <a:ext uri="{FF2B5EF4-FFF2-40B4-BE49-F238E27FC236}">
                <a16:creationId xmlns:a16="http://schemas.microsoft.com/office/drawing/2014/main" id="{687976C5-77B5-8C51-2CF0-2D09E18B3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>
            <a:extLst>
              <a:ext uri="{FF2B5EF4-FFF2-40B4-BE49-F238E27FC236}">
                <a16:creationId xmlns:a16="http://schemas.microsoft.com/office/drawing/2014/main" id="{D8BA4C4D-707D-3C7D-16D2-12D5588CD4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9585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>
          <a:extLst>
            <a:ext uri="{FF2B5EF4-FFF2-40B4-BE49-F238E27FC236}">
              <a16:creationId xmlns:a16="http://schemas.microsoft.com/office/drawing/2014/main" id="{CD08C62A-15D2-A380-56BC-650F6F35D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808d40dd4_0_495:notes">
            <a:extLst>
              <a:ext uri="{FF2B5EF4-FFF2-40B4-BE49-F238E27FC236}">
                <a16:creationId xmlns:a16="http://schemas.microsoft.com/office/drawing/2014/main" id="{C5A7D0F3-BE2D-9D4D-0D15-77DA2B3E5F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3808d40dd4_0_495:notes">
            <a:extLst>
              <a:ext uri="{FF2B5EF4-FFF2-40B4-BE49-F238E27FC236}">
                <a16:creationId xmlns:a16="http://schemas.microsoft.com/office/drawing/2014/main" id="{F07BA125-4740-1997-0AF5-9C47B9F9D3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9403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1">
          <a:extLst>
            <a:ext uri="{FF2B5EF4-FFF2-40B4-BE49-F238E27FC236}">
              <a16:creationId xmlns:a16="http://schemas.microsoft.com/office/drawing/2014/main" id="{6A4DD2C8-BE10-FD3B-2EDF-507D46F5F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g1173cd25692_0_881:notes">
            <a:extLst>
              <a:ext uri="{FF2B5EF4-FFF2-40B4-BE49-F238E27FC236}">
                <a16:creationId xmlns:a16="http://schemas.microsoft.com/office/drawing/2014/main" id="{D481B50A-54C6-C9C0-0FDF-4104FA83B9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3" name="Google Shape;3823;g1173cd25692_0_881:notes">
            <a:extLst>
              <a:ext uri="{FF2B5EF4-FFF2-40B4-BE49-F238E27FC236}">
                <a16:creationId xmlns:a16="http://schemas.microsoft.com/office/drawing/2014/main" id="{81341C55-990F-2411-0B8A-4F2EED099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5717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>
          <a:extLst>
            <a:ext uri="{FF2B5EF4-FFF2-40B4-BE49-F238E27FC236}">
              <a16:creationId xmlns:a16="http://schemas.microsoft.com/office/drawing/2014/main" id="{DA871F09-F64A-7187-861A-8B051C38C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710476bc4_0_98:notes">
            <a:extLst>
              <a:ext uri="{FF2B5EF4-FFF2-40B4-BE49-F238E27FC236}">
                <a16:creationId xmlns:a16="http://schemas.microsoft.com/office/drawing/2014/main" id="{64FF98B7-402D-3F2C-D1A9-08EB00BAAA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1710476bc4_0_98:notes">
            <a:extLst>
              <a:ext uri="{FF2B5EF4-FFF2-40B4-BE49-F238E27FC236}">
                <a16:creationId xmlns:a16="http://schemas.microsoft.com/office/drawing/2014/main" id="{DB3EA7A7-A531-0C49-EDD0-3123A8F15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8660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1710476bc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1710476bc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g138212783df_0_1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8" name="Google Shape;3698;g138212783df_0_1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1710476b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1710476b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3808d40dd4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3808d40dd4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>
          <a:extLst>
            <a:ext uri="{FF2B5EF4-FFF2-40B4-BE49-F238E27FC236}">
              <a16:creationId xmlns:a16="http://schemas.microsoft.com/office/drawing/2014/main" id="{51E62BC0-6874-804E-25AE-91D2CE666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>
            <a:extLst>
              <a:ext uri="{FF2B5EF4-FFF2-40B4-BE49-F238E27FC236}">
                <a16:creationId xmlns:a16="http://schemas.microsoft.com/office/drawing/2014/main" id="{7B4E20B7-6EC1-358E-1F2B-1F85A2F8F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>
            <a:extLst>
              <a:ext uri="{FF2B5EF4-FFF2-40B4-BE49-F238E27FC236}">
                <a16:creationId xmlns:a16="http://schemas.microsoft.com/office/drawing/2014/main" id="{5A74DCD6-C8CC-8376-8C91-ECF23CB2BB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16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38212783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38212783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g1173cd25692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9" name="Google Shape;4249;g1173cd25692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>
          <a:extLst>
            <a:ext uri="{FF2B5EF4-FFF2-40B4-BE49-F238E27FC236}">
              <a16:creationId xmlns:a16="http://schemas.microsoft.com/office/drawing/2014/main" id="{54895344-0BB9-9EA6-3655-7358B2761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>
            <a:extLst>
              <a:ext uri="{FF2B5EF4-FFF2-40B4-BE49-F238E27FC236}">
                <a16:creationId xmlns:a16="http://schemas.microsoft.com/office/drawing/2014/main" id="{28D9B182-7C08-092E-92E4-7438C9D23E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>
            <a:extLst>
              <a:ext uri="{FF2B5EF4-FFF2-40B4-BE49-F238E27FC236}">
                <a16:creationId xmlns:a16="http://schemas.microsoft.com/office/drawing/2014/main" id="{30075062-31D3-53D1-E228-A47594522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042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37fc7cce3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37fc7cce3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3808d40dd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3808d40dd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2115300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2115300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/>
          </p:nvPr>
        </p:nvSpPr>
        <p:spPr>
          <a:xfrm>
            <a:off x="2115300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115300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5752775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5752775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/>
          </p:nvPr>
        </p:nvSpPr>
        <p:spPr>
          <a:xfrm>
            <a:off x="5752779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5752775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1212025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9" hasCustomPrompt="1"/>
          </p:nvPr>
        </p:nvSpPr>
        <p:spPr>
          <a:xfrm>
            <a:off x="1212025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3" hasCustomPrompt="1"/>
          </p:nvPr>
        </p:nvSpPr>
        <p:spPr>
          <a:xfrm>
            <a:off x="4849500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4" hasCustomPrompt="1"/>
          </p:nvPr>
        </p:nvSpPr>
        <p:spPr>
          <a:xfrm>
            <a:off x="4849500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5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5824775" y="-119957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 flipH="1">
            <a:off x="191" y="180418"/>
            <a:ext cx="2598996" cy="484774"/>
            <a:chOff x="1298650" y="3255600"/>
            <a:chExt cx="3427850" cy="639375"/>
          </a:xfrm>
        </p:grpSpPr>
        <p:sp>
          <p:nvSpPr>
            <p:cNvPr id="131" name="Google Shape;131;p14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3"/>
          </p:nvPr>
        </p:nvSpPr>
        <p:spPr>
          <a:xfrm>
            <a:off x="344459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4"/>
          </p:nvPr>
        </p:nvSpPr>
        <p:spPr>
          <a:xfrm>
            <a:off x="4796582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4796579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 idx="6"/>
          </p:nvPr>
        </p:nvSpPr>
        <p:spPr>
          <a:xfrm>
            <a:off x="6148568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7"/>
          </p:nvPr>
        </p:nvSpPr>
        <p:spPr>
          <a:xfrm>
            <a:off x="614856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 idx="9"/>
          </p:nvPr>
        </p:nvSpPr>
        <p:spPr>
          <a:xfrm>
            <a:off x="740625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3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15" hasCustomPrompt="1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6" hasCustomPrompt="1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17" hasCustomPrompt="1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18" hasCustomPrompt="1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4360800" y="122730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4360800" y="2069100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 rot="10800000" flipH="1">
            <a:off x="-305525" y="3076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2246850" y="2489675"/>
            <a:ext cx="46503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 idx="2" hasCustomPrompt="1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2246850" y="3426000"/>
            <a:ext cx="46503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1714725" y="-33944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1039188" y="2248863"/>
            <a:ext cx="29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1"/>
          </p:nvPr>
        </p:nvSpPr>
        <p:spPr>
          <a:xfrm>
            <a:off x="1039188" y="2902163"/>
            <a:ext cx="29394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 rot="10800000" flipH="1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5497088" y="1502988"/>
            <a:ext cx="256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ubTitle" idx="1"/>
          </p:nvPr>
        </p:nvSpPr>
        <p:spPr>
          <a:xfrm>
            <a:off x="5497088" y="2214663"/>
            <a:ext cx="2568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 rot="10800000" flipH="1">
            <a:off x="-812075" y="-728325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2281800" y="1417225"/>
            <a:ext cx="45804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1"/>
          </p:nvPr>
        </p:nvSpPr>
        <p:spPr>
          <a:xfrm>
            <a:off x="2281800" y="2174075"/>
            <a:ext cx="4580400" cy="16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 rot="10800000" flipH="1">
            <a:off x="6938500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1372200" y="2465025"/>
            <a:ext cx="63996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1"/>
          </p:nvPr>
        </p:nvSpPr>
        <p:spPr>
          <a:xfrm>
            <a:off x="1372200" y="3221875"/>
            <a:ext cx="63996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/>
          <p:nvPr/>
        </p:nvSpPr>
        <p:spPr>
          <a:xfrm rot="10800000" flipH="1">
            <a:off x="-1273325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4972850" y="799825"/>
            <a:ext cx="3266400" cy="225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4972850" y="3098996"/>
            <a:ext cx="32664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/>
          <p:nvPr/>
        </p:nvSpPr>
        <p:spPr>
          <a:xfrm rot="10800000" flipH="1">
            <a:off x="-1273325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>
            <a:spLocks noGrp="1"/>
          </p:cNvSpPr>
          <p:nvPr>
            <p:ph type="pic" idx="2"/>
          </p:nvPr>
        </p:nvSpPr>
        <p:spPr>
          <a:xfrm>
            <a:off x="0" y="175"/>
            <a:ext cx="3813000" cy="5143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4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 rot="10800000" flipH="1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828325" y="1683375"/>
            <a:ext cx="29091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1"/>
          </p:nvPr>
        </p:nvSpPr>
        <p:spPr>
          <a:xfrm>
            <a:off x="828325" y="2357675"/>
            <a:ext cx="29091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6"/>
          <p:cNvSpPr>
            <a:spLocks noGrp="1"/>
          </p:cNvSpPr>
          <p:nvPr>
            <p:ph type="pic" idx="2"/>
          </p:nvPr>
        </p:nvSpPr>
        <p:spPr>
          <a:xfrm>
            <a:off x="4560725" y="627150"/>
            <a:ext cx="3889200" cy="3889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10800000" flipH="1">
            <a:off x="-406075" y="-598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297400" y="13524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328350" y="30158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765267" y="783850"/>
            <a:ext cx="1160092" cy="63948"/>
            <a:chOff x="3779200" y="1371600"/>
            <a:chExt cx="1992600" cy="109500"/>
          </a:xfrm>
        </p:grpSpPr>
        <p:sp>
          <p:nvSpPr>
            <p:cNvPr id="19" name="Google Shape;19;p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4819925" y="4070513"/>
            <a:ext cx="4324075" cy="899525"/>
            <a:chOff x="-55375" y="2531100"/>
            <a:chExt cx="4324075" cy="899525"/>
          </a:xfrm>
        </p:grpSpPr>
        <p:sp>
          <p:nvSpPr>
            <p:cNvPr id="26" name="Google Shape;26;p3"/>
            <p:cNvSpPr/>
            <p:nvPr/>
          </p:nvSpPr>
          <p:spPr>
            <a:xfrm>
              <a:off x="88975" y="2531100"/>
              <a:ext cx="4179725" cy="723025"/>
            </a:xfrm>
            <a:custGeom>
              <a:avLst/>
              <a:gdLst/>
              <a:ahLst/>
              <a:cxnLst/>
              <a:rect l="l" t="t" r="r" b="b"/>
              <a:pathLst>
                <a:path w="167189" h="28921" fill="none" extrusionOk="0">
                  <a:moveTo>
                    <a:pt x="1" y="28921"/>
                  </a:moveTo>
                  <a:lnTo>
                    <a:pt x="23813" y="5120"/>
                  </a:lnTo>
                  <a:lnTo>
                    <a:pt x="85476" y="5120"/>
                  </a:lnTo>
                  <a:lnTo>
                    <a:pt x="90572" y="0"/>
                  </a:lnTo>
                  <a:lnTo>
                    <a:pt x="16718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55375" y="3245775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0" y="3691"/>
                  </a:moveTo>
                  <a:cubicBezTo>
                    <a:pt x="0" y="1655"/>
                    <a:pt x="1644" y="0"/>
                    <a:pt x="3691" y="0"/>
                  </a:cubicBezTo>
                  <a:cubicBezTo>
                    <a:pt x="5727" y="0"/>
                    <a:pt x="7382" y="1655"/>
                    <a:pt x="7382" y="3691"/>
                  </a:cubicBezTo>
                  <a:cubicBezTo>
                    <a:pt x="7382" y="5727"/>
                    <a:pt x="5727" y="7382"/>
                    <a:pt x="3691" y="7382"/>
                  </a:cubicBezTo>
                  <a:cubicBezTo>
                    <a:pt x="1644" y="7394"/>
                    <a:pt x="0" y="5751"/>
                    <a:pt x="0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>
            <a:off x="60" y="250384"/>
            <a:ext cx="4954238" cy="886972"/>
            <a:chOff x="1358103" y="3291921"/>
            <a:chExt cx="3368397" cy="603054"/>
          </a:xfrm>
        </p:grpSpPr>
        <p:sp>
          <p:nvSpPr>
            <p:cNvPr id="29" name="Google Shape;29;p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8339918" y="228501"/>
            <a:ext cx="534767" cy="286894"/>
            <a:chOff x="773350" y="518000"/>
            <a:chExt cx="2757950" cy="1479600"/>
          </a:xfrm>
        </p:grpSpPr>
        <p:sp>
          <p:nvSpPr>
            <p:cNvPr id="32" name="Google Shape;32;p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4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 rot="10800000" flipH="1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5085525" y="1683375"/>
            <a:ext cx="29091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5085525" y="2334225"/>
            <a:ext cx="29091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8"/>
          <p:cNvSpPr>
            <a:spLocks noGrp="1"/>
          </p:cNvSpPr>
          <p:nvPr>
            <p:ph type="pic" idx="2"/>
          </p:nvPr>
        </p:nvSpPr>
        <p:spPr>
          <a:xfrm>
            <a:off x="374375" y="627150"/>
            <a:ext cx="3889200" cy="3889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533426" y="-1466850"/>
            <a:ext cx="8077200" cy="8077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1643638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 idx="2"/>
          </p:nvPr>
        </p:nvSpPr>
        <p:spPr>
          <a:xfrm>
            <a:off x="4994750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1"/>
          </p:nvPr>
        </p:nvSpPr>
        <p:spPr>
          <a:xfrm>
            <a:off x="4994747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3"/>
          </p:nvPr>
        </p:nvSpPr>
        <p:spPr>
          <a:xfrm>
            <a:off x="1643813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41" name="Google Shape;241;p30"/>
          <p:cNvGrpSpPr/>
          <p:nvPr/>
        </p:nvGrpSpPr>
        <p:grpSpPr>
          <a:xfrm>
            <a:off x="7652602" y="4829929"/>
            <a:ext cx="1163678" cy="63948"/>
            <a:chOff x="3779200" y="1371600"/>
            <a:chExt cx="1992600" cy="109500"/>
          </a:xfrm>
        </p:grpSpPr>
        <p:sp>
          <p:nvSpPr>
            <p:cNvPr id="242" name="Google Shape;242;p3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3">
            <a:alphaModFix/>
          </a:blip>
          <a:srcRect b="45764"/>
          <a:stretch/>
        </p:blipFill>
        <p:spPr>
          <a:xfrm>
            <a:off x="4417450" y="4340975"/>
            <a:ext cx="2441750" cy="802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0"/>
          <p:cNvGrpSpPr/>
          <p:nvPr/>
        </p:nvGrpSpPr>
        <p:grpSpPr>
          <a:xfrm>
            <a:off x="7451325" y="466663"/>
            <a:ext cx="1154625" cy="430500"/>
            <a:chOff x="4042650" y="642025"/>
            <a:chExt cx="1154625" cy="430500"/>
          </a:xfrm>
        </p:grpSpPr>
        <p:sp>
          <p:nvSpPr>
            <p:cNvPr id="251" name="Google Shape;251;p30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30"/>
          <p:cNvSpPr/>
          <p:nvPr/>
        </p:nvSpPr>
        <p:spPr>
          <a:xfrm>
            <a:off x="571425" y="4173588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/>
        </p:nvSpPr>
        <p:spPr>
          <a:xfrm>
            <a:off x="-643025" y="1873500"/>
            <a:ext cx="4289400" cy="4289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6649225" y="-546862"/>
            <a:ext cx="3093600" cy="3093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720000" y="2833207"/>
            <a:ext cx="2250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title" idx="2"/>
          </p:nvPr>
        </p:nvSpPr>
        <p:spPr>
          <a:xfrm>
            <a:off x="6174603" y="2833224"/>
            <a:ext cx="2249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1"/>
          </p:nvPr>
        </p:nvSpPr>
        <p:spPr>
          <a:xfrm>
            <a:off x="6174600" y="3341997"/>
            <a:ext cx="22494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subTitle" idx="3"/>
          </p:nvPr>
        </p:nvSpPr>
        <p:spPr>
          <a:xfrm>
            <a:off x="720157" y="3341981"/>
            <a:ext cx="22503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title" idx="4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r="28886" b="34314"/>
          <a:stretch/>
        </p:blipFill>
        <p:spPr>
          <a:xfrm>
            <a:off x="6764225" y="951000"/>
            <a:ext cx="2380825" cy="133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r="28886" b="34314"/>
          <a:stretch/>
        </p:blipFill>
        <p:spPr>
          <a:xfrm>
            <a:off x="0" y="0"/>
            <a:ext cx="2380825" cy="13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2"/>
          </p:nvPr>
        </p:nvSpPr>
        <p:spPr>
          <a:xfrm>
            <a:off x="3312000" y="1554825"/>
            <a:ext cx="20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"/>
          </p:nvPr>
        </p:nvSpPr>
        <p:spPr>
          <a:xfrm>
            <a:off x="3312000" y="1948925"/>
            <a:ext cx="2016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3"/>
          </p:nvPr>
        </p:nvSpPr>
        <p:spPr>
          <a:xfrm>
            <a:off x="3815400" y="3079625"/>
            <a:ext cx="20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4"/>
          </p:nvPr>
        </p:nvSpPr>
        <p:spPr>
          <a:xfrm>
            <a:off x="3815402" y="3473725"/>
            <a:ext cx="2016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17" y="117700"/>
            <a:ext cx="2441750" cy="14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/>
          <p:nvPr/>
        </p:nvSpPr>
        <p:spPr>
          <a:xfrm>
            <a:off x="4908025" y="15974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0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3329475" y="1153525"/>
            <a:ext cx="3903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1"/>
          </p:nvPr>
        </p:nvSpPr>
        <p:spPr>
          <a:xfrm>
            <a:off x="3329475" y="1547625"/>
            <a:ext cx="39036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 idx="2"/>
          </p:nvPr>
        </p:nvSpPr>
        <p:spPr>
          <a:xfrm>
            <a:off x="3329475" y="2863438"/>
            <a:ext cx="3903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3"/>
          </p:nvPr>
        </p:nvSpPr>
        <p:spPr>
          <a:xfrm>
            <a:off x="3329475" y="3257538"/>
            <a:ext cx="39036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17" y="117700"/>
            <a:ext cx="2441750" cy="14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/>
          <p:nvPr/>
        </p:nvSpPr>
        <p:spPr>
          <a:xfrm>
            <a:off x="4908025" y="15974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33"/>
          <p:cNvGrpSpPr/>
          <p:nvPr/>
        </p:nvGrpSpPr>
        <p:grpSpPr>
          <a:xfrm>
            <a:off x="8043945" y="229406"/>
            <a:ext cx="882480" cy="329031"/>
            <a:chOff x="4042650" y="642025"/>
            <a:chExt cx="1154625" cy="430500"/>
          </a:xfrm>
        </p:grpSpPr>
        <p:sp>
          <p:nvSpPr>
            <p:cNvPr id="280" name="Google Shape;280;p3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33"/>
          <p:cNvGrpSpPr/>
          <p:nvPr/>
        </p:nvGrpSpPr>
        <p:grpSpPr>
          <a:xfrm rot="10800000">
            <a:off x="5319164" y="142362"/>
            <a:ext cx="2724785" cy="350705"/>
            <a:chOff x="198225" y="4390550"/>
            <a:chExt cx="3765075" cy="484600"/>
          </a:xfrm>
        </p:grpSpPr>
        <p:sp>
          <p:nvSpPr>
            <p:cNvPr id="283" name="Google Shape;283;p33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3"/>
          <p:cNvGrpSpPr/>
          <p:nvPr/>
        </p:nvGrpSpPr>
        <p:grpSpPr>
          <a:xfrm rot="10800000" flipH="1">
            <a:off x="725914" y="4507924"/>
            <a:ext cx="2724785" cy="350705"/>
            <a:chOff x="198225" y="4390550"/>
            <a:chExt cx="3765075" cy="484600"/>
          </a:xfrm>
        </p:grpSpPr>
        <p:sp>
          <p:nvSpPr>
            <p:cNvPr id="286" name="Google Shape;286;p33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/>
          <p:nvPr/>
        </p:nvSpPr>
        <p:spPr>
          <a:xfrm>
            <a:off x="227926" y="4468013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/>
          <p:nvPr/>
        </p:nvSpPr>
        <p:spPr>
          <a:xfrm>
            <a:off x="4412238" y="-109725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2"/>
          </p:nvPr>
        </p:nvSpPr>
        <p:spPr>
          <a:xfrm>
            <a:off x="890875" y="235844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subTitle" idx="1"/>
          </p:nvPr>
        </p:nvSpPr>
        <p:spPr>
          <a:xfrm>
            <a:off x="890875" y="2886140"/>
            <a:ext cx="2241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title" idx="3"/>
          </p:nvPr>
        </p:nvSpPr>
        <p:spPr>
          <a:xfrm>
            <a:off x="3439563" y="235844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4"/>
          </p:nvPr>
        </p:nvSpPr>
        <p:spPr>
          <a:xfrm>
            <a:off x="3439563" y="2886140"/>
            <a:ext cx="2241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title" idx="5"/>
          </p:nvPr>
        </p:nvSpPr>
        <p:spPr>
          <a:xfrm>
            <a:off x="5988275" y="235844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6"/>
          </p:nvPr>
        </p:nvSpPr>
        <p:spPr>
          <a:xfrm>
            <a:off x="5988275" y="2886140"/>
            <a:ext cx="2241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35"/>
          <p:cNvGrpSpPr/>
          <p:nvPr/>
        </p:nvGrpSpPr>
        <p:grpSpPr>
          <a:xfrm>
            <a:off x="8373782" y="4621856"/>
            <a:ext cx="882480" cy="329031"/>
            <a:chOff x="4042650" y="642025"/>
            <a:chExt cx="1154625" cy="430500"/>
          </a:xfrm>
        </p:grpSpPr>
        <p:sp>
          <p:nvSpPr>
            <p:cNvPr id="314" name="Google Shape;314;p35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5"/>
          <p:cNvGrpSpPr/>
          <p:nvPr/>
        </p:nvGrpSpPr>
        <p:grpSpPr>
          <a:xfrm rot="10800000">
            <a:off x="5649001" y="4534812"/>
            <a:ext cx="2724785" cy="350705"/>
            <a:chOff x="198225" y="4390550"/>
            <a:chExt cx="3765075" cy="484600"/>
          </a:xfrm>
        </p:grpSpPr>
        <p:sp>
          <p:nvSpPr>
            <p:cNvPr id="317" name="Google Shape;317;p35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35"/>
          <p:cNvSpPr/>
          <p:nvPr/>
        </p:nvSpPr>
        <p:spPr>
          <a:xfrm>
            <a:off x="-516031" y="3019200"/>
            <a:ext cx="2707800" cy="27078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44478"/>
          <a:stretch/>
        </p:blipFill>
        <p:spPr>
          <a:xfrm>
            <a:off x="70550" y="54126"/>
            <a:ext cx="2502225" cy="8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6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/>
          <p:nvPr/>
        </p:nvSpPr>
        <p:spPr>
          <a:xfrm>
            <a:off x="-650500" y="-832950"/>
            <a:ext cx="4289400" cy="4289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 rotWithShape="1">
          <a:blip r:embed="rId3">
            <a:alphaModFix/>
          </a:blip>
          <a:srcRect r="28886" b="34314"/>
          <a:stretch/>
        </p:blipFill>
        <p:spPr>
          <a:xfrm>
            <a:off x="6685800" y="3758425"/>
            <a:ext cx="2380825" cy="13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title" idx="2"/>
          </p:nvPr>
        </p:nvSpPr>
        <p:spPr>
          <a:xfrm>
            <a:off x="5198756" y="1168750"/>
            <a:ext cx="207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subTitle" idx="1"/>
          </p:nvPr>
        </p:nvSpPr>
        <p:spPr>
          <a:xfrm>
            <a:off x="5196925" y="1696447"/>
            <a:ext cx="3130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title" idx="3"/>
          </p:nvPr>
        </p:nvSpPr>
        <p:spPr>
          <a:xfrm>
            <a:off x="5196925" y="2299857"/>
            <a:ext cx="20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subTitle" idx="4"/>
          </p:nvPr>
        </p:nvSpPr>
        <p:spPr>
          <a:xfrm>
            <a:off x="5197703" y="2829849"/>
            <a:ext cx="31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title" idx="5"/>
          </p:nvPr>
        </p:nvSpPr>
        <p:spPr>
          <a:xfrm>
            <a:off x="5196926" y="3430965"/>
            <a:ext cx="20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8" name="Google Shape;358;p38"/>
          <p:cNvSpPr txBox="1">
            <a:spLocks noGrp="1"/>
          </p:cNvSpPr>
          <p:nvPr>
            <p:ph type="subTitle" idx="6"/>
          </p:nvPr>
        </p:nvSpPr>
        <p:spPr>
          <a:xfrm>
            <a:off x="5197703" y="3960250"/>
            <a:ext cx="31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title" idx="7" hasCustomPrompt="1"/>
          </p:nvPr>
        </p:nvSpPr>
        <p:spPr>
          <a:xfrm>
            <a:off x="4010579" y="1500185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0" name="Google Shape;360;p38"/>
          <p:cNvSpPr txBox="1">
            <a:spLocks noGrp="1"/>
          </p:cNvSpPr>
          <p:nvPr>
            <p:ph type="title" idx="8" hasCustomPrompt="1"/>
          </p:nvPr>
        </p:nvSpPr>
        <p:spPr>
          <a:xfrm>
            <a:off x="4029300" y="2633994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 idx="9" hasCustomPrompt="1"/>
          </p:nvPr>
        </p:nvSpPr>
        <p:spPr>
          <a:xfrm>
            <a:off x="4029300" y="3767720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2" name="Google Shape;362;p38"/>
          <p:cNvSpPr>
            <a:spLocks noGrp="1"/>
          </p:cNvSpPr>
          <p:nvPr>
            <p:ph type="pic" idx="13"/>
          </p:nvPr>
        </p:nvSpPr>
        <p:spPr>
          <a:xfrm>
            <a:off x="720000" y="1571500"/>
            <a:ext cx="3085800" cy="27960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0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0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title" idx="2"/>
          </p:nvPr>
        </p:nvSpPr>
        <p:spPr>
          <a:xfrm>
            <a:off x="927243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9271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40"/>
          <p:cNvSpPr txBox="1">
            <a:spLocks noGrp="1"/>
          </p:cNvSpPr>
          <p:nvPr>
            <p:ph type="title" idx="3"/>
          </p:nvPr>
        </p:nvSpPr>
        <p:spPr>
          <a:xfrm>
            <a:off x="6028057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ubTitle" idx="4"/>
          </p:nvPr>
        </p:nvSpPr>
        <p:spPr>
          <a:xfrm>
            <a:off x="60280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0"/>
          <p:cNvSpPr txBox="1">
            <a:spLocks noGrp="1"/>
          </p:cNvSpPr>
          <p:nvPr>
            <p:ph type="title" idx="5"/>
          </p:nvPr>
        </p:nvSpPr>
        <p:spPr>
          <a:xfrm>
            <a:off x="927243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0" name="Google Shape;390;p40"/>
          <p:cNvSpPr txBox="1">
            <a:spLocks noGrp="1"/>
          </p:cNvSpPr>
          <p:nvPr>
            <p:ph type="subTitle" idx="6"/>
          </p:nvPr>
        </p:nvSpPr>
        <p:spPr>
          <a:xfrm>
            <a:off x="9271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title" idx="7"/>
          </p:nvPr>
        </p:nvSpPr>
        <p:spPr>
          <a:xfrm>
            <a:off x="6028057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8"/>
          </p:nvPr>
        </p:nvSpPr>
        <p:spPr>
          <a:xfrm>
            <a:off x="60280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title" idx="2"/>
          </p:nvPr>
        </p:nvSpPr>
        <p:spPr>
          <a:xfrm>
            <a:off x="1291813" y="1816713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ubTitle" idx="1"/>
          </p:nvPr>
        </p:nvSpPr>
        <p:spPr>
          <a:xfrm>
            <a:off x="1291813" y="232703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title" idx="3"/>
          </p:nvPr>
        </p:nvSpPr>
        <p:spPr>
          <a:xfrm>
            <a:off x="3769585" y="1816713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8" name="Google Shape;448;p43"/>
          <p:cNvSpPr txBox="1">
            <a:spLocks noGrp="1"/>
          </p:cNvSpPr>
          <p:nvPr>
            <p:ph type="subTitle" idx="4"/>
          </p:nvPr>
        </p:nvSpPr>
        <p:spPr>
          <a:xfrm>
            <a:off x="3769585" y="232703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43"/>
          <p:cNvSpPr txBox="1">
            <a:spLocks noGrp="1"/>
          </p:cNvSpPr>
          <p:nvPr>
            <p:ph type="title" idx="5"/>
          </p:nvPr>
        </p:nvSpPr>
        <p:spPr>
          <a:xfrm>
            <a:off x="1291813" y="36187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0" name="Google Shape;450;p43"/>
          <p:cNvSpPr txBox="1">
            <a:spLocks noGrp="1"/>
          </p:cNvSpPr>
          <p:nvPr>
            <p:ph type="subTitle" idx="6"/>
          </p:nvPr>
        </p:nvSpPr>
        <p:spPr>
          <a:xfrm>
            <a:off x="1291813" y="41290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43"/>
          <p:cNvSpPr txBox="1">
            <a:spLocks noGrp="1"/>
          </p:cNvSpPr>
          <p:nvPr>
            <p:ph type="title" idx="7"/>
          </p:nvPr>
        </p:nvSpPr>
        <p:spPr>
          <a:xfrm>
            <a:off x="3769585" y="36187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2" name="Google Shape;452;p43"/>
          <p:cNvSpPr txBox="1">
            <a:spLocks noGrp="1"/>
          </p:cNvSpPr>
          <p:nvPr>
            <p:ph type="subTitle" idx="8"/>
          </p:nvPr>
        </p:nvSpPr>
        <p:spPr>
          <a:xfrm>
            <a:off x="3769585" y="41290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3"/>
          <p:cNvSpPr txBox="1">
            <a:spLocks noGrp="1"/>
          </p:cNvSpPr>
          <p:nvPr>
            <p:ph type="title" idx="9"/>
          </p:nvPr>
        </p:nvSpPr>
        <p:spPr>
          <a:xfrm>
            <a:off x="6247364" y="1816713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4" name="Google Shape;454;p43"/>
          <p:cNvSpPr txBox="1">
            <a:spLocks noGrp="1"/>
          </p:cNvSpPr>
          <p:nvPr>
            <p:ph type="subTitle" idx="13"/>
          </p:nvPr>
        </p:nvSpPr>
        <p:spPr>
          <a:xfrm>
            <a:off x="6247364" y="232703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43"/>
          <p:cNvSpPr txBox="1">
            <a:spLocks noGrp="1"/>
          </p:cNvSpPr>
          <p:nvPr>
            <p:ph type="title" idx="14"/>
          </p:nvPr>
        </p:nvSpPr>
        <p:spPr>
          <a:xfrm>
            <a:off x="6247364" y="36187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6" name="Google Shape;456;p43"/>
          <p:cNvSpPr txBox="1">
            <a:spLocks noGrp="1"/>
          </p:cNvSpPr>
          <p:nvPr>
            <p:ph type="subTitle" idx="15"/>
          </p:nvPr>
        </p:nvSpPr>
        <p:spPr>
          <a:xfrm>
            <a:off x="6247364" y="41290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7" name="Google Shape;457;p43"/>
          <p:cNvPicPr preferRelativeResize="0"/>
          <p:nvPr/>
        </p:nvPicPr>
        <p:blipFill rotWithShape="1">
          <a:blip r:embed="rId3">
            <a:alphaModFix/>
          </a:blip>
          <a:srcRect r="19348"/>
          <a:stretch/>
        </p:blipFill>
        <p:spPr>
          <a:xfrm>
            <a:off x="80725" y="2974811"/>
            <a:ext cx="2771650" cy="20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3"/>
          <p:cNvPicPr preferRelativeResize="0"/>
          <p:nvPr/>
        </p:nvPicPr>
        <p:blipFill rotWithShape="1">
          <a:blip r:embed="rId3">
            <a:alphaModFix/>
          </a:blip>
          <a:srcRect r="19348"/>
          <a:stretch/>
        </p:blipFill>
        <p:spPr>
          <a:xfrm>
            <a:off x="6372350" y="77375"/>
            <a:ext cx="2771650" cy="208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43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460" name="Google Shape;460;p43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43"/>
          <p:cNvSpPr/>
          <p:nvPr/>
        </p:nvSpPr>
        <p:spPr>
          <a:xfrm rot="5400000">
            <a:off x="8437481" y="3720750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/>
          <p:nvPr/>
        </p:nvSpPr>
        <p:spPr>
          <a:xfrm>
            <a:off x="5271600" y="12169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-717550" y="-358650"/>
            <a:ext cx="3158700" cy="3158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8" y="3028425"/>
            <a:ext cx="3268650" cy="1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/>
          <p:nvPr/>
        </p:nvSpPr>
        <p:spPr>
          <a:xfrm>
            <a:off x="713050" y="790575"/>
            <a:ext cx="7717800" cy="3562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391500" y="313650"/>
            <a:ext cx="8361000" cy="4516200"/>
          </a:xfrm>
          <a:prstGeom prst="rect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3" y="101070"/>
            <a:ext cx="2610703" cy="336022"/>
            <a:chOff x="198225" y="4390550"/>
            <a:chExt cx="3765075" cy="484600"/>
          </a:xfrm>
        </p:grpSpPr>
        <p:sp>
          <p:nvSpPr>
            <p:cNvPr id="40" name="Google Shape;40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 flipH="1">
            <a:off x="6533303" y="4719270"/>
            <a:ext cx="2610703" cy="336022"/>
            <a:chOff x="198225" y="4390550"/>
            <a:chExt cx="3765075" cy="484600"/>
          </a:xfrm>
        </p:grpSpPr>
        <p:sp>
          <p:nvSpPr>
            <p:cNvPr id="43" name="Google Shape;43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/>
          <p:cNvSpPr/>
          <p:nvPr/>
        </p:nvSpPr>
        <p:spPr>
          <a:xfrm>
            <a:off x="4106425" y="107700"/>
            <a:ext cx="4928100" cy="4928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7"/>
          <p:cNvSpPr txBox="1">
            <a:spLocks noGrp="1"/>
          </p:cNvSpPr>
          <p:nvPr>
            <p:ph type="title" hasCustomPrompt="1"/>
          </p:nvPr>
        </p:nvSpPr>
        <p:spPr>
          <a:xfrm>
            <a:off x="1228199" y="1442100"/>
            <a:ext cx="5288400" cy="17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0" name="Google Shape;500;p47"/>
          <p:cNvSpPr txBox="1">
            <a:spLocks noGrp="1"/>
          </p:cNvSpPr>
          <p:nvPr>
            <p:ph type="subTitle" idx="1"/>
          </p:nvPr>
        </p:nvSpPr>
        <p:spPr>
          <a:xfrm>
            <a:off x="1228188" y="3204300"/>
            <a:ext cx="52884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>
            <a:spLocks noGrp="1"/>
          </p:cNvSpPr>
          <p:nvPr>
            <p:ph type="title" hasCustomPrompt="1"/>
          </p:nvPr>
        </p:nvSpPr>
        <p:spPr>
          <a:xfrm>
            <a:off x="862475" y="3023088"/>
            <a:ext cx="2230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3" name="Google Shape;503;p48"/>
          <p:cNvSpPr txBox="1">
            <a:spLocks noGrp="1"/>
          </p:cNvSpPr>
          <p:nvPr>
            <p:ph type="subTitle" idx="1"/>
          </p:nvPr>
        </p:nvSpPr>
        <p:spPr>
          <a:xfrm>
            <a:off x="862475" y="3719563"/>
            <a:ext cx="2230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04" name="Google Shape;504;p48"/>
          <p:cNvSpPr txBox="1">
            <a:spLocks noGrp="1"/>
          </p:cNvSpPr>
          <p:nvPr>
            <p:ph type="title" idx="2" hasCustomPrompt="1"/>
          </p:nvPr>
        </p:nvSpPr>
        <p:spPr>
          <a:xfrm>
            <a:off x="3456627" y="1680650"/>
            <a:ext cx="2230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5" name="Google Shape;505;p48"/>
          <p:cNvSpPr txBox="1">
            <a:spLocks noGrp="1"/>
          </p:cNvSpPr>
          <p:nvPr>
            <p:ph type="subTitle" idx="3"/>
          </p:nvPr>
        </p:nvSpPr>
        <p:spPr>
          <a:xfrm>
            <a:off x="3456627" y="2376555"/>
            <a:ext cx="2230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06" name="Google Shape;506;p48"/>
          <p:cNvSpPr txBox="1">
            <a:spLocks noGrp="1"/>
          </p:cNvSpPr>
          <p:nvPr>
            <p:ph type="title" idx="4" hasCustomPrompt="1"/>
          </p:nvPr>
        </p:nvSpPr>
        <p:spPr>
          <a:xfrm>
            <a:off x="6050771" y="3023088"/>
            <a:ext cx="2230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7" name="Google Shape;507;p48"/>
          <p:cNvSpPr txBox="1">
            <a:spLocks noGrp="1"/>
          </p:cNvSpPr>
          <p:nvPr>
            <p:ph type="subTitle" idx="5"/>
          </p:nvPr>
        </p:nvSpPr>
        <p:spPr>
          <a:xfrm>
            <a:off x="6050771" y="3719563"/>
            <a:ext cx="2230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08" name="Google Shape;508;p48"/>
          <p:cNvSpPr txBox="1">
            <a:spLocks noGrp="1"/>
          </p:cNvSpPr>
          <p:nvPr>
            <p:ph type="title" idx="6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09" name="Google Shape;509;p48"/>
          <p:cNvPicPr preferRelativeResize="0"/>
          <p:nvPr/>
        </p:nvPicPr>
        <p:blipFill rotWithShape="1">
          <a:blip r:embed="rId3">
            <a:alphaModFix/>
          </a:blip>
          <a:srcRect l="14310"/>
          <a:stretch/>
        </p:blipFill>
        <p:spPr>
          <a:xfrm>
            <a:off x="6275250" y="3114650"/>
            <a:ext cx="2868750" cy="20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 rotWithShape="1">
          <a:blip r:embed="rId3">
            <a:alphaModFix/>
          </a:blip>
          <a:srcRect l="14310"/>
          <a:stretch/>
        </p:blipFill>
        <p:spPr>
          <a:xfrm>
            <a:off x="0" y="0"/>
            <a:ext cx="2868750" cy="20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48"/>
          <p:cNvGrpSpPr/>
          <p:nvPr/>
        </p:nvGrpSpPr>
        <p:grpSpPr>
          <a:xfrm rot="10800000">
            <a:off x="6419226" y="86387"/>
            <a:ext cx="2724785" cy="350705"/>
            <a:chOff x="198225" y="4390550"/>
            <a:chExt cx="3765075" cy="484600"/>
          </a:xfrm>
        </p:grpSpPr>
        <p:sp>
          <p:nvSpPr>
            <p:cNvPr id="512" name="Google Shape;512;p48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48"/>
          <p:cNvGrpSpPr/>
          <p:nvPr/>
        </p:nvGrpSpPr>
        <p:grpSpPr>
          <a:xfrm>
            <a:off x="351277" y="4786262"/>
            <a:ext cx="1160092" cy="63948"/>
            <a:chOff x="3779200" y="1371600"/>
            <a:chExt cx="1992600" cy="109500"/>
          </a:xfrm>
        </p:grpSpPr>
        <p:sp>
          <p:nvSpPr>
            <p:cNvPr id="515" name="Google Shape;515;p48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49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49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26" name="Google Shape;526;p49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49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rot="10800000" flipH="1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/>
          <p:nvPr/>
        </p:nvSpPr>
        <p:spPr>
          <a:xfrm rot="10800000" flipH="1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rot="10800000" flipH="1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2"/>
          </p:nvPr>
        </p:nvSpPr>
        <p:spPr>
          <a:xfrm>
            <a:off x="1535050" y="3501550"/>
            <a:ext cx="27228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3"/>
          </p:nvPr>
        </p:nvSpPr>
        <p:spPr>
          <a:xfrm>
            <a:off x="4904150" y="3501550"/>
            <a:ext cx="27228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4904152" y="2295475"/>
            <a:ext cx="2722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1535050" y="2295475"/>
            <a:ext cx="2722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-944225" y="-771375"/>
            <a:ext cx="5017200" cy="5017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6250675" y="2068287"/>
            <a:ext cx="3603600" cy="3603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8423988" y="859361"/>
            <a:ext cx="400800" cy="3624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312288" y="4468061"/>
            <a:ext cx="400800" cy="3624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5"/>
          <p:cNvGrpSpPr/>
          <p:nvPr/>
        </p:nvGrpSpPr>
        <p:grpSpPr>
          <a:xfrm rot="-5400000">
            <a:off x="-816695" y="997044"/>
            <a:ext cx="2428951" cy="434862"/>
            <a:chOff x="1358103" y="3291921"/>
            <a:chExt cx="3368397" cy="603054"/>
          </a:xfrm>
        </p:grpSpPr>
        <p:sp>
          <p:nvSpPr>
            <p:cNvPr id="56" name="Google Shape;56;p5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Google Shape;58;p5"/>
          <p:cNvPicPr preferRelativeResize="0"/>
          <p:nvPr/>
        </p:nvPicPr>
        <p:blipFill rotWithShape="1">
          <a:blip r:embed="rId3">
            <a:alphaModFix/>
          </a:blip>
          <a:srcRect b="33936"/>
          <a:stretch/>
        </p:blipFill>
        <p:spPr>
          <a:xfrm>
            <a:off x="5796100" y="3803150"/>
            <a:ext cx="3347900" cy="13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l="63921"/>
          <a:stretch/>
        </p:blipFill>
        <p:spPr>
          <a:xfrm>
            <a:off x="0" y="2545350"/>
            <a:ext cx="1207900" cy="20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/>
          <p:nvPr/>
        </p:nvSpPr>
        <p:spPr>
          <a:xfrm>
            <a:off x="8423988" y="322506"/>
            <a:ext cx="400800" cy="3624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250792" y="240925"/>
            <a:ext cx="1160092" cy="63948"/>
            <a:chOff x="3779200" y="1371600"/>
            <a:chExt cx="1992600" cy="109500"/>
          </a:xfrm>
        </p:grpSpPr>
        <p:sp>
          <p:nvSpPr>
            <p:cNvPr id="64" name="Google Shape;64;p6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6"/>
          <p:cNvGrpSpPr/>
          <p:nvPr/>
        </p:nvGrpSpPr>
        <p:grpSpPr>
          <a:xfrm>
            <a:off x="6715155" y="4604094"/>
            <a:ext cx="2428951" cy="434862"/>
            <a:chOff x="1358103" y="3291921"/>
            <a:chExt cx="3368397" cy="603054"/>
          </a:xfrm>
        </p:grpSpPr>
        <p:sp>
          <p:nvSpPr>
            <p:cNvPr id="71" name="Google Shape;71;p6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>
            <a:off x="-1034662" y="-88560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178" y="152400"/>
            <a:ext cx="3347900" cy="20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 rotWithShape="1">
          <a:blip r:embed="rId3">
            <a:alphaModFix/>
          </a:blip>
          <a:srcRect r="7859" b="33936"/>
          <a:stretch/>
        </p:blipFill>
        <p:spPr>
          <a:xfrm>
            <a:off x="108675" y="3803150"/>
            <a:ext cx="3084675" cy="13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/>
          <p:nvPr/>
        </p:nvSpPr>
        <p:spPr>
          <a:xfrm rot="10800000" flipH="1">
            <a:off x="4455038" y="790575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 flipH="1">
            <a:off x="227926" y="229406"/>
            <a:ext cx="882480" cy="329031"/>
            <a:chOff x="4042650" y="642025"/>
            <a:chExt cx="1154625" cy="430500"/>
          </a:xfrm>
        </p:grpSpPr>
        <p:sp>
          <p:nvSpPr>
            <p:cNvPr id="91" name="Google Shape;91;p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 flipH="1">
            <a:off x="1110402" y="142362"/>
            <a:ext cx="2724785" cy="350705"/>
            <a:chOff x="198225" y="4390550"/>
            <a:chExt cx="3765075" cy="484600"/>
          </a:xfrm>
        </p:grpSpPr>
        <p:sp>
          <p:nvSpPr>
            <p:cNvPr id="94" name="Google Shape;94;p8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8"/>
          <p:cNvGrpSpPr/>
          <p:nvPr/>
        </p:nvGrpSpPr>
        <p:grpSpPr>
          <a:xfrm rot="10800000">
            <a:off x="5703652" y="4507924"/>
            <a:ext cx="2724785" cy="350705"/>
            <a:chOff x="198225" y="4390550"/>
            <a:chExt cx="3765075" cy="484600"/>
          </a:xfrm>
        </p:grpSpPr>
        <p:sp>
          <p:nvSpPr>
            <p:cNvPr id="97" name="Google Shape;97;p8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8"/>
          <p:cNvSpPr/>
          <p:nvPr/>
        </p:nvSpPr>
        <p:spPr>
          <a:xfrm flipH="1">
            <a:off x="8428425" y="4468013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204500" y="1289350"/>
            <a:ext cx="459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1204500" y="2131150"/>
            <a:ext cx="45912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5795700" y="24325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66878" y="857225"/>
            <a:ext cx="3268650" cy="1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/>
          <p:nvPr/>
        </p:nvSpPr>
        <p:spPr>
          <a:xfrm>
            <a:off x="5271600" y="12169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-717550" y="-358650"/>
            <a:ext cx="3158700" cy="3158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8" y="3028425"/>
            <a:ext cx="3268650" cy="1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>
            <a:spLocks noGrp="1"/>
          </p:cNvSpPr>
          <p:nvPr>
            <p:ph type="title" hasCustomPrompt="1"/>
          </p:nvPr>
        </p:nvSpPr>
        <p:spPr>
          <a:xfrm>
            <a:off x="1684413" y="1548725"/>
            <a:ext cx="5775300" cy="17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1"/>
          </p:nvPr>
        </p:nvSpPr>
        <p:spPr>
          <a:xfrm>
            <a:off x="1927800" y="3310925"/>
            <a:ext cx="52884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4" r:id="rId20"/>
    <p:sldLayoutId id="2147483676" r:id="rId21"/>
    <p:sldLayoutId id="2147483677" r:id="rId22"/>
    <p:sldLayoutId id="2147483678" r:id="rId23"/>
    <p:sldLayoutId id="2147483679" r:id="rId24"/>
    <p:sldLayoutId id="2147483681" r:id="rId25"/>
    <p:sldLayoutId id="2147483684" r:id="rId26"/>
    <p:sldLayoutId id="2147483686" r:id="rId27"/>
    <p:sldLayoutId id="2147483689" r:id="rId28"/>
    <p:sldLayoutId id="2147483692" r:id="rId29"/>
    <p:sldLayoutId id="2147483693" r:id="rId30"/>
    <p:sldLayoutId id="2147483694" r:id="rId31"/>
    <p:sldLayoutId id="2147483695" r:id="rId32"/>
    <p:sldLayoutId id="2147483698" r:id="rId33"/>
    <p:sldLayoutId id="2147483699" r:id="rId34"/>
    <p:sldLayoutId id="2147483700" r:id="rId35"/>
    <p:sldLayoutId id="2147483701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/>
          <p:nvPr/>
        </p:nvSpPr>
        <p:spPr>
          <a:xfrm rot="10800000" flipH="1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1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ctrTitle"/>
          </p:nvPr>
        </p:nvSpPr>
        <p:spPr>
          <a:xfrm>
            <a:off x="4572000" y="1070190"/>
            <a:ext cx="3840458" cy="2311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Real-Time Translation App</a:t>
            </a:r>
            <a:endParaRPr sz="4800"/>
          </a:p>
        </p:txBody>
      </p:sp>
      <p:sp>
        <p:nvSpPr>
          <p:cNvPr id="593" name="Google Shape;593;p61"/>
          <p:cNvSpPr txBox="1">
            <a:spLocks noGrp="1"/>
          </p:cNvSpPr>
          <p:nvPr>
            <p:ph type="subTitle" idx="1"/>
          </p:nvPr>
        </p:nvSpPr>
        <p:spPr>
          <a:xfrm>
            <a:off x="4644615" y="3437206"/>
            <a:ext cx="3444025" cy="900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By : Dr Amr Ghoniem</a:t>
            </a:r>
            <a:endParaRPr/>
          </a:p>
        </p:txBody>
      </p:sp>
      <p:pic>
        <p:nvPicPr>
          <p:cNvPr id="595" name="Google Shape;5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24070"/>
            <a:ext cx="1337975" cy="1003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61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598" name="Google Shape;598;p6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601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61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04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rtoon robot with headphones&#10;&#10;AI-generated content may be incorrect.">
            <a:extLst>
              <a:ext uri="{FF2B5EF4-FFF2-40B4-BE49-F238E27FC236}">
                <a16:creationId xmlns:a16="http://schemas.microsoft.com/office/drawing/2014/main" id="{B75DB3D8-43E9-5E10-1C3A-E520D76AB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75" y="480850"/>
            <a:ext cx="3996808" cy="39968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297399" y="1352425"/>
            <a:ext cx="5177527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Related Work &amp;</a:t>
            </a:r>
            <a:br>
              <a:rPr lang="en-US"/>
            </a:br>
            <a:r>
              <a:rPr lang="en-US"/>
              <a:t>Approaches</a:t>
            </a:r>
          </a:p>
        </p:txBody>
      </p:sp>
      <p:sp>
        <p:nvSpPr>
          <p:cNvPr id="725" name="Google Shape;725;p67"/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418575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Existing tools and technologies in video translation</a:t>
            </a:r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>
          <a:extLst>
            <a:ext uri="{FF2B5EF4-FFF2-40B4-BE49-F238E27FC236}">
              <a16:creationId xmlns:a16="http://schemas.microsoft.com/office/drawing/2014/main" id="{51FFB49F-A171-8777-E3F2-ED499191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5">
            <a:extLst>
              <a:ext uri="{FF2B5EF4-FFF2-40B4-BE49-F238E27FC236}">
                <a16:creationId xmlns:a16="http://schemas.microsoft.com/office/drawing/2014/main" id="{1D84B1F7-615F-2D75-E531-A65DFDAE6CFE}"/>
              </a:ext>
            </a:extLst>
          </p:cNvPr>
          <p:cNvSpPr/>
          <p:nvPr/>
        </p:nvSpPr>
        <p:spPr>
          <a:xfrm>
            <a:off x="620875" y="1493650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95">
            <a:extLst>
              <a:ext uri="{FF2B5EF4-FFF2-40B4-BE49-F238E27FC236}">
                <a16:creationId xmlns:a16="http://schemas.microsoft.com/office/drawing/2014/main" id="{2737904E-4466-9FE7-598E-07B948A606F5}"/>
              </a:ext>
            </a:extLst>
          </p:cNvPr>
          <p:cNvSpPr/>
          <p:nvPr/>
        </p:nvSpPr>
        <p:spPr>
          <a:xfrm>
            <a:off x="3180675" y="1493650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5">
            <a:extLst>
              <a:ext uri="{FF2B5EF4-FFF2-40B4-BE49-F238E27FC236}">
                <a16:creationId xmlns:a16="http://schemas.microsoft.com/office/drawing/2014/main" id="{1917837B-A7DC-4665-0AE9-7726070844CC}"/>
              </a:ext>
            </a:extLst>
          </p:cNvPr>
          <p:cNvSpPr/>
          <p:nvPr/>
        </p:nvSpPr>
        <p:spPr>
          <a:xfrm>
            <a:off x="5718275" y="1493650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5">
            <a:extLst>
              <a:ext uri="{FF2B5EF4-FFF2-40B4-BE49-F238E27FC236}">
                <a16:creationId xmlns:a16="http://schemas.microsoft.com/office/drawing/2014/main" id="{A5FB1C47-AD35-F439-691F-9FD5BCDDD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  <p:sp>
        <p:nvSpPr>
          <p:cNvPr id="1375" name="Google Shape;1375;p95">
            <a:extLst>
              <a:ext uri="{FF2B5EF4-FFF2-40B4-BE49-F238E27FC236}">
                <a16:creationId xmlns:a16="http://schemas.microsoft.com/office/drawing/2014/main" id="{20E6DC6F-7BAD-3F6B-9590-35AA17C9606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90875" y="235844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Youtube</a:t>
            </a:r>
            <a:endParaRPr sz="2000"/>
          </a:p>
        </p:txBody>
      </p:sp>
      <p:sp>
        <p:nvSpPr>
          <p:cNvPr id="1376" name="Google Shape;1376;p95">
            <a:extLst>
              <a:ext uri="{FF2B5EF4-FFF2-40B4-BE49-F238E27FC236}">
                <a16:creationId xmlns:a16="http://schemas.microsoft.com/office/drawing/2014/main" id="{47E94F19-CB5E-33B9-7B7D-425AAA02CA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8770" y="2941317"/>
            <a:ext cx="2241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Generates subtitles and translates them after video upload</a:t>
            </a:r>
            <a:endParaRPr/>
          </a:p>
        </p:txBody>
      </p:sp>
      <p:sp>
        <p:nvSpPr>
          <p:cNvPr id="1377" name="Google Shape;1377;p95">
            <a:extLst>
              <a:ext uri="{FF2B5EF4-FFF2-40B4-BE49-F238E27FC236}">
                <a16:creationId xmlns:a16="http://schemas.microsoft.com/office/drawing/2014/main" id="{8C73D80D-72D4-A7E4-8A5C-3EDCC4C452B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439563" y="235844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Zoom</a:t>
            </a:r>
            <a:endParaRPr sz="2000"/>
          </a:p>
        </p:txBody>
      </p:sp>
      <p:sp>
        <p:nvSpPr>
          <p:cNvPr id="1378" name="Google Shape;1378;p95">
            <a:extLst>
              <a:ext uri="{FF2B5EF4-FFF2-40B4-BE49-F238E27FC236}">
                <a16:creationId xmlns:a16="http://schemas.microsoft.com/office/drawing/2014/main" id="{3947B853-93C1-3C6F-A9F4-31D40889168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439563" y="2886140"/>
            <a:ext cx="2241900" cy="710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Real-time captioning in meetings</a:t>
            </a:r>
          </a:p>
        </p:txBody>
      </p:sp>
      <p:sp>
        <p:nvSpPr>
          <p:cNvPr id="1379" name="Google Shape;1379;p95">
            <a:extLst>
              <a:ext uri="{FF2B5EF4-FFF2-40B4-BE49-F238E27FC236}">
                <a16:creationId xmlns:a16="http://schemas.microsoft.com/office/drawing/2014/main" id="{1210A5F0-39E5-ED4A-51FF-57267528F85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5583264" y="2356900"/>
            <a:ext cx="30519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Kapwing &amp; VEED</a:t>
            </a:r>
            <a:endParaRPr sz="2000"/>
          </a:p>
        </p:txBody>
      </p:sp>
      <p:sp>
        <p:nvSpPr>
          <p:cNvPr id="1380" name="Google Shape;1380;p95">
            <a:extLst>
              <a:ext uri="{FF2B5EF4-FFF2-40B4-BE49-F238E27FC236}">
                <a16:creationId xmlns:a16="http://schemas.microsoft.com/office/drawing/2014/main" id="{C70EB8D2-2F68-BA16-D7CA-0D4518A67B4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88275" y="2886140"/>
            <a:ext cx="2241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Subtitle and translation tools for video editors</a:t>
            </a:r>
            <a:endParaRPr/>
          </a:p>
        </p:txBody>
      </p:sp>
      <p:sp>
        <p:nvSpPr>
          <p:cNvPr id="1388" name="Google Shape;1388;p95">
            <a:extLst>
              <a:ext uri="{FF2B5EF4-FFF2-40B4-BE49-F238E27FC236}">
                <a16:creationId xmlns:a16="http://schemas.microsoft.com/office/drawing/2014/main" id="{8D800723-29BB-721D-95E3-B10EF12A8164}"/>
              </a:ext>
            </a:extLst>
          </p:cNvPr>
          <p:cNvSpPr/>
          <p:nvPr/>
        </p:nvSpPr>
        <p:spPr>
          <a:xfrm>
            <a:off x="3180665" y="4275556"/>
            <a:ext cx="380700" cy="329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95">
            <a:extLst>
              <a:ext uri="{FF2B5EF4-FFF2-40B4-BE49-F238E27FC236}">
                <a16:creationId xmlns:a16="http://schemas.microsoft.com/office/drawing/2014/main" id="{1161D91E-4B8C-A46F-A726-D853A0C13107}"/>
              </a:ext>
            </a:extLst>
          </p:cNvPr>
          <p:cNvSpPr/>
          <p:nvPr/>
        </p:nvSpPr>
        <p:spPr>
          <a:xfrm>
            <a:off x="8168940" y="1241406"/>
            <a:ext cx="380700" cy="329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D1193A-436D-16DE-CA5E-975BF652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9" y="1664680"/>
            <a:ext cx="702099" cy="70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 meeting png icon 16716466 PNG">
            <a:extLst>
              <a:ext uri="{FF2B5EF4-FFF2-40B4-BE49-F238E27FC236}">
                <a16:creationId xmlns:a16="http://schemas.microsoft.com/office/drawing/2014/main" id="{D63493A5-D24E-82AD-5A2D-8483DA32B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33" y="1646137"/>
            <a:ext cx="739184" cy="73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FAF42E5-70D6-DA85-345F-1DB90FBCD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200" y="1714569"/>
            <a:ext cx="1570050" cy="1046700"/>
          </a:xfrm>
          <a:prstGeom prst="rect">
            <a:avLst/>
          </a:prstGeom>
        </p:spPr>
      </p:pic>
      <p:pic>
        <p:nvPicPr>
          <p:cNvPr id="7" name="Picture 6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FA2692B6-D4C7-1CE7-94C3-6B206CDBB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363" y="923375"/>
            <a:ext cx="1949257" cy="1949257"/>
          </a:xfrm>
          <a:prstGeom prst="rect">
            <a:avLst/>
          </a:prstGeom>
        </p:spPr>
      </p:pic>
      <p:pic>
        <p:nvPicPr>
          <p:cNvPr id="18" name="Picture 17" descr="A white check mark in a green circle&#10;&#10;AI-generated content may be incorrect.">
            <a:extLst>
              <a:ext uri="{FF2B5EF4-FFF2-40B4-BE49-F238E27FC236}">
                <a16:creationId xmlns:a16="http://schemas.microsoft.com/office/drawing/2014/main" id="{97D329C2-CF27-6473-6759-06C8C5E92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034" y="3773853"/>
            <a:ext cx="314047" cy="317973"/>
          </a:xfrm>
          <a:prstGeom prst="rect">
            <a:avLst/>
          </a:prstGeom>
        </p:spPr>
      </p:pic>
      <p:pic>
        <p:nvPicPr>
          <p:cNvPr id="19" name="Picture 18" descr="A white check mark in a green circle&#10;&#10;AI-generated content may be incorrect.">
            <a:extLst>
              <a:ext uri="{FF2B5EF4-FFF2-40B4-BE49-F238E27FC236}">
                <a16:creationId xmlns:a16="http://schemas.microsoft.com/office/drawing/2014/main" id="{09172CF2-5054-AB7A-7E89-0B56A106C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3501" y="3754855"/>
            <a:ext cx="314047" cy="317973"/>
          </a:xfrm>
          <a:prstGeom prst="rect">
            <a:avLst/>
          </a:prstGeom>
        </p:spPr>
      </p:pic>
      <p:pic>
        <p:nvPicPr>
          <p:cNvPr id="20" name="Picture 19" descr="A white check mark in a green circle&#10;&#10;AI-generated content may be incorrect.">
            <a:extLst>
              <a:ext uri="{FF2B5EF4-FFF2-40B4-BE49-F238E27FC236}">
                <a16:creationId xmlns:a16="http://schemas.microsoft.com/office/drawing/2014/main" id="{B0FA4293-3414-C95F-2E8A-356922595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992" y="3766419"/>
            <a:ext cx="314047" cy="31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5" grpId="0"/>
      <p:bldP spid="1377" grpId="0"/>
      <p:bldP spid="1378" grpId="0" build="p"/>
      <p:bldP spid="1379" grpId="0"/>
      <p:bldP spid="138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>
          <a:extLst>
            <a:ext uri="{FF2B5EF4-FFF2-40B4-BE49-F238E27FC236}">
              <a16:creationId xmlns:a16="http://schemas.microsoft.com/office/drawing/2014/main" id="{99F93CB8-7E45-A5C4-4BAE-37AB1168D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5">
            <a:extLst>
              <a:ext uri="{FF2B5EF4-FFF2-40B4-BE49-F238E27FC236}">
                <a16:creationId xmlns:a16="http://schemas.microsoft.com/office/drawing/2014/main" id="{E40969E4-D72A-8858-F39B-8425A0E80355}"/>
              </a:ext>
            </a:extLst>
          </p:cNvPr>
          <p:cNvSpPr/>
          <p:nvPr/>
        </p:nvSpPr>
        <p:spPr>
          <a:xfrm>
            <a:off x="620875" y="1493650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95">
            <a:extLst>
              <a:ext uri="{FF2B5EF4-FFF2-40B4-BE49-F238E27FC236}">
                <a16:creationId xmlns:a16="http://schemas.microsoft.com/office/drawing/2014/main" id="{214DB22F-A5C5-B499-981B-24688526DBDA}"/>
              </a:ext>
            </a:extLst>
          </p:cNvPr>
          <p:cNvSpPr/>
          <p:nvPr/>
        </p:nvSpPr>
        <p:spPr>
          <a:xfrm>
            <a:off x="3180675" y="1493650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5">
            <a:extLst>
              <a:ext uri="{FF2B5EF4-FFF2-40B4-BE49-F238E27FC236}">
                <a16:creationId xmlns:a16="http://schemas.microsoft.com/office/drawing/2014/main" id="{53D17A7B-53DF-EB17-AE97-8D5D2D410DB4}"/>
              </a:ext>
            </a:extLst>
          </p:cNvPr>
          <p:cNvSpPr/>
          <p:nvPr/>
        </p:nvSpPr>
        <p:spPr>
          <a:xfrm>
            <a:off x="5718275" y="1493650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5">
            <a:extLst>
              <a:ext uri="{FF2B5EF4-FFF2-40B4-BE49-F238E27FC236}">
                <a16:creationId xmlns:a16="http://schemas.microsoft.com/office/drawing/2014/main" id="{29BF3D04-902E-0286-ECC1-8657913910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  <p:sp>
        <p:nvSpPr>
          <p:cNvPr id="1375" name="Google Shape;1375;p95">
            <a:extLst>
              <a:ext uri="{FF2B5EF4-FFF2-40B4-BE49-F238E27FC236}">
                <a16:creationId xmlns:a16="http://schemas.microsoft.com/office/drawing/2014/main" id="{A2796034-6AC6-3C87-E93F-B283C2DE6FF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90875" y="235844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Youtube</a:t>
            </a:r>
            <a:endParaRPr sz="2000"/>
          </a:p>
        </p:txBody>
      </p:sp>
      <p:sp>
        <p:nvSpPr>
          <p:cNvPr id="1376" name="Google Shape;1376;p95">
            <a:extLst>
              <a:ext uri="{FF2B5EF4-FFF2-40B4-BE49-F238E27FC236}">
                <a16:creationId xmlns:a16="http://schemas.microsoft.com/office/drawing/2014/main" id="{83F0B558-9B2B-AC34-5E73-33E4D75AB0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8770" y="2941317"/>
            <a:ext cx="2241900" cy="655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No real-time support, no subtitle editing</a:t>
            </a:r>
            <a:endParaRPr/>
          </a:p>
        </p:txBody>
      </p:sp>
      <p:sp>
        <p:nvSpPr>
          <p:cNvPr id="1377" name="Google Shape;1377;p95">
            <a:extLst>
              <a:ext uri="{FF2B5EF4-FFF2-40B4-BE49-F238E27FC236}">
                <a16:creationId xmlns:a16="http://schemas.microsoft.com/office/drawing/2014/main" id="{F95F326F-A93C-7434-FC9E-A83D729417F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439563" y="235844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Zoom</a:t>
            </a:r>
            <a:endParaRPr sz="2000"/>
          </a:p>
        </p:txBody>
      </p:sp>
      <p:sp>
        <p:nvSpPr>
          <p:cNvPr id="1378" name="Google Shape;1378;p95">
            <a:extLst>
              <a:ext uri="{FF2B5EF4-FFF2-40B4-BE49-F238E27FC236}">
                <a16:creationId xmlns:a16="http://schemas.microsoft.com/office/drawing/2014/main" id="{DB3D3AA7-5B4D-66D9-AE0C-9A5F82F2845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439563" y="2886140"/>
            <a:ext cx="2241900" cy="792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Only works for live conversations, not uploaded videos</a:t>
            </a:r>
          </a:p>
        </p:txBody>
      </p:sp>
      <p:sp>
        <p:nvSpPr>
          <p:cNvPr id="1379" name="Google Shape;1379;p95">
            <a:extLst>
              <a:ext uri="{FF2B5EF4-FFF2-40B4-BE49-F238E27FC236}">
                <a16:creationId xmlns:a16="http://schemas.microsoft.com/office/drawing/2014/main" id="{FBCA4716-AE2D-D6E3-1EE7-8BB7B5E5CF87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5583264" y="2356900"/>
            <a:ext cx="30519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Kapwing &amp; VEED</a:t>
            </a:r>
            <a:endParaRPr sz="2000"/>
          </a:p>
        </p:txBody>
      </p:sp>
      <p:sp>
        <p:nvSpPr>
          <p:cNvPr id="1380" name="Google Shape;1380;p95">
            <a:extLst>
              <a:ext uri="{FF2B5EF4-FFF2-40B4-BE49-F238E27FC236}">
                <a16:creationId xmlns:a16="http://schemas.microsoft.com/office/drawing/2014/main" id="{ACAD5647-D8B3-1988-5570-34B33B32B98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23211" y="2941317"/>
            <a:ext cx="2241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No real-time features</a:t>
            </a:r>
            <a:endParaRPr/>
          </a:p>
        </p:txBody>
      </p:sp>
      <p:sp>
        <p:nvSpPr>
          <p:cNvPr id="1388" name="Google Shape;1388;p95">
            <a:extLst>
              <a:ext uri="{FF2B5EF4-FFF2-40B4-BE49-F238E27FC236}">
                <a16:creationId xmlns:a16="http://schemas.microsoft.com/office/drawing/2014/main" id="{9AB19415-A6A3-3F6C-7E8D-C1DF9C3C79AC}"/>
              </a:ext>
            </a:extLst>
          </p:cNvPr>
          <p:cNvSpPr/>
          <p:nvPr/>
        </p:nvSpPr>
        <p:spPr>
          <a:xfrm>
            <a:off x="3180665" y="4275556"/>
            <a:ext cx="380700" cy="329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95">
            <a:extLst>
              <a:ext uri="{FF2B5EF4-FFF2-40B4-BE49-F238E27FC236}">
                <a16:creationId xmlns:a16="http://schemas.microsoft.com/office/drawing/2014/main" id="{38F6B0D4-FA22-217F-364E-59E30159D302}"/>
              </a:ext>
            </a:extLst>
          </p:cNvPr>
          <p:cNvSpPr/>
          <p:nvPr/>
        </p:nvSpPr>
        <p:spPr>
          <a:xfrm>
            <a:off x="8168940" y="1241406"/>
            <a:ext cx="380700" cy="329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A02023-25C1-EE1E-7431-4F28E18E1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9" y="1664680"/>
            <a:ext cx="702099" cy="70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 meeting png icon 16716466 PNG">
            <a:extLst>
              <a:ext uri="{FF2B5EF4-FFF2-40B4-BE49-F238E27FC236}">
                <a16:creationId xmlns:a16="http://schemas.microsoft.com/office/drawing/2014/main" id="{A43F2F26-3562-84D5-54E3-46C9926E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33" y="1646137"/>
            <a:ext cx="739184" cy="73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9E474036-6B96-21AB-8CAA-E48A543A9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200" y="1714569"/>
            <a:ext cx="1570050" cy="1046700"/>
          </a:xfrm>
          <a:prstGeom prst="rect">
            <a:avLst/>
          </a:prstGeom>
        </p:spPr>
      </p:pic>
      <p:pic>
        <p:nvPicPr>
          <p:cNvPr id="7" name="Picture 6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5FB7C473-8921-79EE-0716-FF036D964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562" y="950647"/>
            <a:ext cx="1949257" cy="1949257"/>
          </a:xfrm>
          <a:prstGeom prst="rect">
            <a:avLst/>
          </a:prstGeom>
        </p:spPr>
      </p:pic>
      <p:sp>
        <p:nvSpPr>
          <p:cNvPr id="2" name="AutoShape 2" descr="Red Wrong Icon Free Transparent Png">
            <a:extLst>
              <a:ext uri="{FF2B5EF4-FFF2-40B4-BE49-F238E27FC236}">
                <a16:creationId xmlns:a16="http://schemas.microsoft.com/office/drawing/2014/main" id="{3DC55A3A-E10A-0E04-FBFE-46372AC601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red circle with a white x in it&#10;&#10;AI-generated content may be incorrect.">
            <a:extLst>
              <a:ext uri="{FF2B5EF4-FFF2-40B4-BE49-F238E27FC236}">
                <a16:creationId xmlns:a16="http://schemas.microsoft.com/office/drawing/2014/main" id="{C5CFD77B-EEAF-58C8-1483-DC79EECF3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7127" y="3682669"/>
            <a:ext cx="305861" cy="300468"/>
          </a:xfrm>
          <a:prstGeom prst="rect">
            <a:avLst/>
          </a:prstGeom>
        </p:spPr>
      </p:pic>
      <p:pic>
        <p:nvPicPr>
          <p:cNvPr id="3" name="Picture 2" descr="A red circle with a white x in it&#10;&#10;AI-generated content may be incorrect.">
            <a:extLst>
              <a:ext uri="{FF2B5EF4-FFF2-40B4-BE49-F238E27FC236}">
                <a16:creationId xmlns:a16="http://schemas.microsoft.com/office/drawing/2014/main" id="{B0A1CCB1-FC8D-9272-396B-A6821E62F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7582" y="3682669"/>
            <a:ext cx="305861" cy="300468"/>
          </a:xfrm>
          <a:prstGeom prst="rect">
            <a:avLst/>
          </a:prstGeom>
        </p:spPr>
      </p:pic>
      <p:pic>
        <p:nvPicPr>
          <p:cNvPr id="4" name="Picture 3" descr="A red circle with a white x in it&#10;&#10;AI-generated content may be incorrect.">
            <a:extLst>
              <a:ext uri="{FF2B5EF4-FFF2-40B4-BE49-F238E27FC236}">
                <a16:creationId xmlns:a16="http://schemas.microsoft.com/office/drawing/2014/main" id="{C827548C-42CC-4528-9CFD-2FF040C62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037" y="3678642"/>
            <a:ext cx="305861" cy="3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30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78"/>
          <p:cNvGrpSpPr/>
          <p:nvPr/>
        </p:nvGrpSpPr>
        <p:grpSpPr>
          <a:xfrm>
            <a:off x="3648195" y="702522"/>
            <a:ext cx="5495805" cy="3958049"/>
            <a:chOff x="713100" y="1597775"/>
            <a:chExt cx="5712625" cy="3217500"/>
          </a:xfrm>
        </p:grpSpPr>
        <p:sp>
          <p:nvSpPr>
            <p:cNvPr id="947" name="Google Shape;947;p78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8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9" name="Google Shape;94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22" y="979256"/>
            <a:ext cx="3564653" cy="30692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0" name="Google Shape;950;p78"/>
          <p:cNvGrpSpPr/>
          <p:nvPr/>
        </p:nvGrpSpPr>
        <p:grpSpPr>
          <a:xfrm flipH="1">
            <a:off x="2672563" y="487272"/>
            <a:ext cx="1154625" cy="430500"/>
            <a:chOff x="4042650" y="642025"/>
            <a:chExt cx="1154625" cy="430500"/>
          </a:xfrm>
        </p:grpSpPr>
        <p:sp>
          <p:nvSpPr>
            <p:cNvPr id="951" name="Google Shape;951;p7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" name="Google Shape;953;p78"/>
          <p:cNvSpPr/>
          <p:nvPr/>
        </p:nvSpPr>
        <p:spPr>
          <a:xfrm flipH="1">
            <a:off x="2990692" y="979256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78"/>
          <p:cNvSpPr txBox="1">
            <a:spLocks noGrp="1"/>
          </p:cNvSpPr>
          <p:nvPr>
            <p:ph type="title"/>
          </p:nvPr>
        </p:nvSpPr>
        <p:spPr>
          <a:xfrm>
            <a:off x="3886533" y="1096872"/>
            <a:ext cx="49757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"/>
              <a:t>hat we are missing ? </a:t>
            </a:r>
            <a:endParaRPr/>
          </a:p>
        </p:txBody>
      </p:sp>
      <p:sp>
        <p:nvSpPr>
          <p:cNvPr id="955" name="Google Shape;955;p78"/>
          <p:cNvSpPr txBox="1">
            <a:spLocks noGrp="1"/>
          </p:cNvSpPr>
          <p:nvPr>
            <p:ph type="subTitle" idx="1"/>
          </p:nvPr>
        </p:nvSpPr>
        <p:spPr>
          <a:xfrm>
            <a:off x="4021974" y="1868773"/>
            <a:ext cx="4899002" cy="2177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No unified system for real-time or batch translation</a:t>
            </a:r>
          </a:p>
          <a:p>
            <a:pPr marL="0" lvl="0" indent="0"/>
            <a:endParaRPr lang="en-US"/>
          </a:p>
          <a:p>
            <a:pPr marL="0" lvl="0" indent="0"/>
            <a:r>
              <a:rPr lang="en-US"/>
              <a:t>Lack of offline support or open usage (especially in enterprise tools)</a:t>
            </a:r>
          </a:p>
          <a:p>
            <a:pPr marL="0" lvl="0" indent="0"/>
            <a:endParaRPr lang="en-US"/>
          </a:p>
          <a:p>
            <a:pPr marL="0" lvl="0" indent="0"/>
            <a:r>
              <a:rPr lang="en-US"/>
              <a:t>No English ↔ Arabic focused solution with a user-friendly GUI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112"/>
          <p:cNvSpPr txBox="1">
            <a:spLocks noGrp="1"/>
          </p:cNvSpPr>
          <p:nvPr>
            <p:ph type="title" idx="4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Approaches </a:t>
            </a:r>
            <a:endParaRPr/>
          </a:p>
        </p:txBody>
      </p:sp>
      <p:sp>
        <p:nvSpPr>
          <p:cNvPr id="3640" name="Google Shape;3640;p112"/>
          <p:cNvSpPr txBox="1">
            <a:spLocks noGrp="1"/>
          </p:cNvSpPr>
          <p:nvPr>
            <p:ph type="title"/>
          </p:nvPr>
        </p:nvSpPr>
        <p:spPr>
          <a:xfrm>
            <a:off x="720000" y="2635451"/>
            <a:ext cx="2250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Real-Time</a:t>
            </a:r>
          </a:p>
        </p:txBody>
      </p:sp>
      <p:sp>
        <p:nvSpPr>
          <p:cNvPr id="3641" name="Google Shape;3641;p112"/>
          <p:cNvSpPr txBox="1">
            <a:spLocks noGrp="1"/>
          </p:cNvSpPr>
          <p:nvPr>
            <p:ph type="title" idx="2"/>
          </p:nvPr>
        </p:nvSpPr>
        <p:spPr>
          <a:xfrm>
            <a:off x="6174603" y="2635468"/>
            <a:ext cx="2828148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 Processing</a:t>
            </a:r>
          </a:p>
        </p:txBody>
      </p:sp>
      <p:sp>
        <p:nvSpPr>
          <p:cNvPr id="3642" name="Google Shape;3642;p112"/>
          <p:cNvSpPr txBox="1">
            <a:spLocks noGrp="1"/>
          </p:cNvSpPr>
          <p:nvPr>
            <p:ph type="subTitle" idx="1"/>
          </p:nvPr>
        </p:nvSpPr>
        <p:spPr>
          <a:xfrm>
            <a:off x="6174443" y="3201748"/>
            <a:ext cx="2828148" cy="833747"/>
          </a:xfrm>
          <a:prstGeom prst="rect">
            <a:avLst/>
          </a:prstGeom>
          <a:effectLst>
            <a:glow rad="292100">
              <a:srgbClr val="92D050">
                <a:alpha val="78000"/>
              </a:srgb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/>
              <a:t>Entire video is processed </a:t>
            </a:r>
            <a:br>
              <a:rPr lang="en-US"/>
            </a:br>
            <a:r>
              <a:rPr lang="en-US"/>
              <a:t>Slow</a:t>
            </a:r>
          </a:p>
        </p:txBody>
      </p:sp>
      <p:sp>
        <p:nvSpPr>
          <p:cNvPr id="3643" name="Google Shape;3643;p112"/>
          <p:cNvSpPr txBox="1">
            <a:spLocks noGrp="1"/>
          </p:cNvSpPr>
          <p:nvPr>
            <p:ph type="subTitle" idx="3"/>
          </p:nvPr>
        </p:nvSpPr>
        <p:spPr>
          <a:xfrm>
            <a:off x="720000" y="3201732"/>
            <a:ext cx="2828148" cy="1084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en-US"/>
              <a:t>Translation happens while the video plays</a:t>
            </a:r>
          </a:p>
          <a:p>
            <a:pPr marL="0" lvl="0" indent="0" algn="l">
              <a:lnSpc>
                <a:spcPct val="150000"/>
              </a:lnSpc>
            </a:pPr>
            <a:r>
              <a:rPr lang="en-US"/>
              <a:t>Fast</a:t>
            </a:r>
          </a:p>
          <a:p>
            <a:pPr marL="0" lvl="0" indent="0" algn="l"/>
            <a:endParaRPr lang="en-US"/>
          </a:p>
        </p:txBody>
      </p:sp>
      <p:pic>
        <p:nvPicPr>
          <p:cNvPr id="3644" name="Google Shape;364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388" y="1427675"/>
            <a:ext cx="1011224" cy="1130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5" name="Google Shape;3645;p112"/>
          <p:cNvGrpSpPr/>
          <p:nvPr/>
        </p:nvGrpSpPr>
        <p:grpSpPr>
          <a:xfrm>
            <a:off x="2595450" y="1477850"/>
            <a:ext cx="1123050" cy="1127525"/>
            <a:chOff x="2601750" y="1612625"/>
            <a:chExt cx="1123050" cy="1127525"/>
          </a:xfrm>
        </p:grpSpPr>
        <p:sp>
          <p:nvSpPr>
            <p:cNvPr id="3646" name="Google Shape;3646;p112"/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12"/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8" name="Google Shape;3648;p112"/>
          <p:cNvGrpSpPr/>
          <p:nvPr/>
        </p:nvGrpSpPr>
        <p:grpSpPr>
          <a:xfrm>
            <a:off x="5425500" y="1477850"/>
            <a:ext cx="1123050" cy="1127525"/>
            <a:chOff x="2601750" y="1612625"/>
            <a:chExt cx="1123050" cy="1127525"/>
          </a:xfrm>
        </p:grpSpPr>
        <p:sp>
          <p:nvSpPr>
            <p:cNvPr id="3649" name="Google Shape;3649;p112"/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12"/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1" name="Google Shape;3651;p112"/>
          <p:cNvGrpSpPr/>
          <p:nvPr/>
        </p:nvGrpSpPr>
        <p:grpSpPr>
          <a:xfrm rot="10800000">
            <a:off x="-11" y="2223662"/>
            <a:ext cx="2046769" cy="381707"/>
            <a:chOff x="1298650" y="3255600"/>
            <a:chExt cx="3427850" cy="639375"/>
          </a:xfrm>
        </p:grpSpPr>
        <p:sp>
          <p:nvSpPr>
            <p:cNvPr id="3652" name="Google Shape;3652;p112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12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4" name="Google Shape;3654;p112"/>
          <p:cNvGrpSpPr/>
          <p:nvPr/>
        </p:nvGrpSpPr>
        <p:grpSpPr>
          <a:xfrm rot="10800000" flipH="1">
            <a:off x="7098289" y="2223662"/>
            <a:ext cx="2046769" cy="381707"/>
            <a:chOff x="1298650" y="3255600"/>
            <a:chExt cx="3427850" cy="639375"/>
          </a:xfrm>
        </p:grpSpPr>
        <p:sp>
          <p:nvSpPr>
            <p:cNvPr id="3655" name="Google Shape;3655;p112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12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B663AA5F-B009-5B08-47BF-703F27F68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12" y="1682284"/>
            <a:ext cx="724915" cy="72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atch processing - Free seo and web icons">
            <a:extLst>
              <a:ext uri="{FF2B5EF4-FFF2-40B4-BE49-F238E27FC236}">
                <a16:creationId xmlns:a16="http://schemas.microsoft.com/office/drawing/2014/main" id="{53160C50-A71C-B066-5442-ED5310ED1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314" y="1625039"/>
            <a:ext cx="839404" cy="8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643;p112">
            <a:extLst>
              <a:ext uri="{FF2B5EF4-FFF2-40B4-BE49-F238E27FC236}">
                <a16:creationId xmlns:a16="http://schemas.microsoft.com/office/drawing/2014/main" id="{40577AF6-191F-1DE4-B078-BAEAA492C2AF}"/>
              </a:ext>
            </a:extLst>
          </p:cNvPr>
          <p:cNvSpPr txBox="1">
            <a:spLocks/>
          </p:cNvSpPr>
          <p:nvPr/>
        </p:nvSpPr>
        <p:spPr>
          <a:xfrm>
            <a:off x="720000" y="4175933"/>
            <a:ext cx="2828148" cy="78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>
                <a:solidFill>
                  <a:srgbClr val="FFC000"/>
                </a:solidFill>
              </a:rPr>
              <a:t>Slightly less accurate (partial context)</a:t>
            </a:r>
          </a:p>
          <a:p>
            <a:pPr marL="0" indent="0" algn="l"/>
            <a:endParaRPr lang="en-US"/>
          </a:p>
        </p:txBody>
      </p:sp>
      <p:sp>
        <p:nvSpPr>
          <p:cNvPr id="3" name="Google Shape;3642;p112">
            <a:extLst>
              <a:ext uri="{FF2B5EF4-FFF2-40B4-BE49-F238E27FC236}">
                <a16:creationId xmlns:a16="http://schemas.microsoft.com/office/drawing/2014/main" id="{8856CEA7-C6CC-0571-8F1F-CB7216678B18}"/>
              </a:ext>
            </a:extLst>
          </p:cNvPr>
          <p:cNvSpPr txBox="1">
            <a:spLocks/>
          </p:cNvSpPr>
          <p:nvPr/>
        </p:nvSpPr>
        <p:spPr>
          <a:xfrm>
            <a:off x="6174443" y="3896482"/>
            <a:ext cx="2828148" cy="558901"/>
          </a:xfrm>
          <a:prstGeom prst="rect">
            <a:avLst/>
          </a:prstGeom>
          <a:noFill/>
          <a:ln>
            <a:noFill/>
          </a:ln>
          <a:effectLst>
            <a:glow rad="292100">
              <a:srgbClr val="92D050">
                <a:alpha val="78000"/>
              </a:srgb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rgbClr val="00FF00"/>
                </a:solidFill>
              </a:rPr>
              <a:t>More accurate (has full context)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/>
          <p:cNvSpPr/>
          <p:nvPr/>
        </p:nvSpPr>
        <p:spPr>
          <a:xfrm>
            <a:off x="3850050" y="1091575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/>
          <p:cNvSpPr txBox="1">
            <a:spLocks noGrp="1"/>
          </p:cNvSpPr>
          <p:nvPr>
            <p:ph type="title"/>
          </p:nvPr>
        </p:nvSpPr>
        <p:spPr>
          <a:xfrm>
            <a:off x="1535932" y="2559401"/>
            <a:ext cx="6432813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986" name="Google Shape;986;p80"/>
          <p:cNvSpPr txBox="1">
            <a:spLocks noGrp="1"/>
          </p:cNvSpPr>
          <p:nvPr>
            <p:ph type="title" idx="2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7" name="Google Shape;987;p80"/>
          <p:cNvSpPr txBox="1">
            <a:spLocks noGrp="1"/>
          </p:cNvSpPr>
          <p:nvPr>
            <p:ph type="subTitle" idx="1"/>
          </p:nvPr>
        </p:nvSpPr>
        <p:spPr>
          <a:xfrm>
            <a:off x="1535933" y="3426000"/>
            <a:ext cx="6432812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How the system processes video input from start to finish</a:t>
            </a:r>
            <a:endParaRPr/>
          </a:p>
        </p:txBody>
      </p:sp>
      <p:grpSp>
        <p:nvGrpSpPr>
          <p:cNvPr id="988" name="Google Shape;988;p80"/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/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/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/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/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/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/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80"/>
          <p:cNvGrpSpPr/>
          <p:nvPr/>
        </p:nvGrpSpPr>
        <p:grpSpPr>
          <a:xfrm rot="-5400000" flipH="1">
            <a:off x="-8062" y="1615409"/>
            <a:ext cx="2595103" cy="395086"/>
            <a:chOff x="779906" y="4390560"/>
            <a:chExt cx="3183394" cy="484590"/>
          </a:xfrm>
        </p:grpSpPr>
        <p:sp>
          <p:nvSpPr>
            <p:cNvPr id="1008" name="Google Shape;1008;p80"/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06F30DE-1AD6-7813-CCD8-E3DD23A0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74" y="-1"/>
            <a:ext cx="8151827" cy="5143501"/>
          </a:xfrm>
          <a:prstGeom prst="rect">
            <a:avLst/>
          </a:prstGeom>
        </p:spPr>
      </p:pic>
      <p:sp>
        <p:nvSpPr>
          <p:cNvPr id="32" name="Google Shape;987;p80">
            <a:extLst>
              <a:ext uri="{FF2B5EF4-FFF2-40B4-BE49-F238E27FC236}">
                <a16:creationId xmlns:a16="http://schemas.microsoft.com/office/drawing/2014/main" id="{2EAAB115-1ADC-6746-7367-2FFB7A87D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5134" y="460918"/>
            <a:ext cx="783520" cy="364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b="1"/>
              <a:t>start</a:t>
            </a:r>
            <a:endParaRPr b="1"/>
          </a:p>
        </p:txBody>
      </p:sp>
      <p:sp>
        <p:nvSpPr>
          <p:cNvPr id="35" name="Google Shape;987;p80">
            <a:extLst>
              <a:ext uri="{FF2B5EF4-FFF2-40B4-BE49-F238E27FC236}">
                <a16:creationId xmlns:a16="http://schemas.microsoft.com/office/drawing/2014/main" id="{736D1042-563D-88B3-D64D-86AAED548695}"/>
              </a:ext>
            </a:extLst>
          </p:cNvPr>
          <p:cNvSpPr txBox="1">
            <a:spLocks/>
          </p:cNvSpPr>
          <p:nvPr/>
        </p:nvSpPr>
        <p:spPr>
          <a:xfrm>
            <a:off x="4742688" y="643055"/>
            <a:ext cx="1093117" cy="36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100" i="1"/>
              <a:t>Input Video</a:t>
            </a:r>
          </a:p>
        </p:txBody>
      </p:sp>
      <p:sp>
        <p:nvSpPr>
          <p:cNvPr id="38" name="Google Shape;987;p80">
            <a:extLst>
              <a:ext uri="{FF2B5EF4-FFF2-40B4-BE49-F238E27FC236}">
                <a16:creationId xmlns:a16="http://schemas.microsoft.com/office/drawing/2014/main" id="{09D51952-08E1-EB5E-28E7-DD15E8559492}"/>
              </a:ext>
            </a:extLst>
          </p:cNvPr>
          <p:cNvSpPr txBox="1">
            <a:spLocks/>
          </p:cNvSpPr>
          <p:nvPr/>
        </p:nvSpPr>
        <p:spPr>
          <a:xfrm>
            <a:off x="2042863" y="1477919"/>
            <a:ext cx="2378924" cy="36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100" i="1"/>
              <a:t>Extract Audio To </a:t>
            </a:r>
            <a:r>
              <a:rPr lang="en-US" sz="1100" i="1" err="1"/>
              <a:t>Numpy</a:t>
            </a:r>
            <a:r>
              <a:rPr lang="en-US" sz="1100" i="1"/>
              <a:t> Array</a:t>
            </a:r>
          </a:p>
        </p:txBody>
      </p:sp>
      <p:sp>
        <p:nvSpPr>
          <p:cNvPr id="39" name="Google Shape;987;p80">
            <a:extLst>
              <a:ext uri="{FF2B5EF4-FFF2-40B4-BE49-F238E27FC236}">
                <a16:creationId xmlns:a16="http://schemas.microsoft.com/office/drawing/2014/main" id="{93234426-0A8A-5879-13FD-801A64321073}"/>
              </a:ext>
            </a:extLst>
          </p:cNvPr>
          <p:cNvSpPr txBox="1">
            <a:spLocks/>
          </p:cNvSpPr>
          <p:nvPr/>
        </p:nvSpPr>
        <p:spPr>
          <a:xfrm>
            <a:off x="3637356" y="2095967"/>
            <a:ext cx="3148509" cy="36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ctr"/>
            <a:r>
              <a:rPr lang="en-US" sz="1100" i="1"/>
              <a:t>Automatic Speech Recognition</a:t>
            </a:r>
          </a:p>
          <a:p>
            <a:pPr marL="0" indent="0" algn="ctr"/>
            <a:r>
              <a:rPr lang="en-US" sz="1100" i="1"/>
              <a:t>Speech-To-Text</a:t>
            </a:r>
          </a:p>
        </p:txBody>
      </p:sp>
      <p:sp>
        <p:nvSpPr>
          <p:cNvPr id="40" name="Google Shape;987;p80">
            <a:extLst>
              <a:ext uri="{FF2B5EF4-FFF2-40B4-BE49-F238E27FC236}">
                <a16:creationId xmlns:a16="http://schemas.microsoft.com/office/drawing/2014/main" id="{B01CF6D2-3967-0118-A283-721DE7A9AC83}"/>
              </a:ext>
            </a:extLst>
          </p:cNvPr>
          <p:cNvSpPr txBox="1">
            <a:spLocks/>
          </p:cNvSpPr>
          <p:nvPr/>
        </p:nvSpPr>
        <p:spPr>
          <a:xfrm>
            <a:off x="2304429" y="2670957"/>
            <a:ext cx="2378924" cy="36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100" i="1"/>
              <a:t>Generate Transcription</a:t>
            </a:r>
            <a:endParaRPr lang="en-US" sz="1000" b="1" i="1"/>
          </a:p>
        </p:txBody>
      </p:sp>
      <p:sp>
        <p:nvSpPr>
          <p:cNvPr id="41" name="Google Shape;987;p80">
            <a:extLst>
              <a:ext uri="{FF2B5EF4-FFF2-40B4-BE49-F238E27FC236}">
                <a16:creationId xmlns:a16="http://schemas.microsoft.com/office/drawing/2014/main" id="{8D9C1C9F-20AE-9168-D559-8E297AA18E4F}"/>
              </a:ext>
            </a:extLst>
          </p:cNvPr>
          <p:cNvSpPr txBox="1">
            <a:spLocks/>
          </p:cNvSpPr>
          <p:nvPr/>
        </p:nvSpPr>
        <p:spPr>
          <a:xfrm>
            <a:off x="4193729" y="3428616"/>
            <a:ext cx="2085426" cy="36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100" i="1"/>
              <a:t>Neural Machine Translation</a:t>
            </a:r>
            <a:endParaRPr lang="en-US" sz="1000" b="1" i="1"/>
          </a:p>
        </p:txBody>
      </p:sp>
      <p:sp>
        <p:nvSpPr>
          <p:cNvPr id="42" name="Google Shape;987;p80">
            <a:extLst>
              <a:ext uri="{FF2B5EF4-FFF2-40B4-BE49-F238E27FC236}">
                <a16:creationId xmlns:a16="http://schemas.microsoft.com/office/drawing/2014/main" id="{D79C59A1-9DB2-F7F9-9009-859B601C4B9D}"/>
              </a:ext>
            </a:extLst>
          </p:cNvPr>
          <p:cNvSpPr txBox="1">
            <a:spLocks/>
          </p:cNvSpPr>
          <p:nvPr/>
        </p:nvSpPr>
        <p:spPr>
          <a:xfrm>
            <a:off x="1992354" y="3900059"/>
            <a:ext cx="2114462" cy="36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ctr"/>
            <a:r>
              <a:rPr lang="en-US" sz="1100" i="1"/>
              <a:t>Generate Subtitle For </a:t>
            </a:r>
          </a:p>
          <a:p>
            <a:pPr marL="0" indent="0" algn="ctr"/>
            <a:r>
              <a:rPr lang="en-US" sz="1100" i="1"/>
              <a:t>Translated Language </a:t>
            </a:r>
            <a:endParaRPr lang="en-US" sz="1000" b="1" i="1"/>
          </a:p>
        </p:txBody>
      </p:sp>
      <p:sp>
        <p:nvSpPr>
          <p:cNvPr id="2" name="Google Shape;987;p80">
            <a:extLst>
              <a:ext uri="{FF2B5EF4-FFF2-40B4-BE49-F238E27FC236}">
                <a16:creationId xmlns:a16="http://schemas.microsoft.com/office/drawing/2014/main" id="{A73E00C3-71B1-14D0-6D47-4C6F5E4B8719}"/>
              </a:ext>
            </a:extLst>
          </p:cNvPr>
          <p:cNvSpPr txBox="1">
            <a:spLocks/>
          </p:cNvSpPr>
          <p:nvPr/>
        </p:nvSpPr>
        <p:spPr>
          <a:xfrm>
            <a:off x="4897486" y="4672359"/>
            <a:ext cx="783520" cy="36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800" b="1"/>
              <a:t>end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4045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>
          <a:extLst>
            <a:ext uri="{FF2B5EF4-FFF2-40B4-BE49-F238E27FC236}">
              <a16:creationId xmlns:a16="http://schemas.microsoft.com/office/drawing/2014/main" id="{3360A8AC-7439-D341-1A7C-01A37E2EA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>
            <a:extLst>
              <a:ext uri="{FF2B5EF4-FFF2-40B4-BE49-F238E27FC236}">
                <a16:creationId xmlns:a16="http://schemas.microsoft.com/office/drawing/2014/main" id="{10960532-ED96-07B1-5DBC-F77F3E427F67}"/>
              </a:ext>
            </a:extLst>
          </p:cNvPr>
          <p:cNvSpPr/>
          <p:nvPr/>
        </p:nvSpPr>
        <p:spPr>
          <a:xfrm>
            <a:off x="3850050" y="1091575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>
            <a:extLst>
              <a:ext uri="{FF2B5EF4-FFF2-40B4-BE49-F238E27FC236}">
                <a16:creationId xmlns:a16="http://schemas.microsoft.com/office/drawing/2014/main" id="{F7E1675E-FA28-C480-5075-7F4DDE64B06C}"/>
              </a:ext>
            </a:extLst>
          </p:cNvPr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>
            <a:extLst>
              <a:ext uri="{FF2B5EF4-FFF2-40B4-BE49-F238E27FC236}">
                <a16:creationId xmlns:a16="http://schemas.microsoft.com/office/drawing/2014/main" id="{AA5AF2EB-94BB-1C7C-C500-7CFD316847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5932" y="2559401"/>
            <a:ext cx="6432813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986" name="Google Shape;986;p80">
            <a:extLst>
              <a:ext uri="{FF2B5EF4-FFF2-40B4-BE49-F238E27FC236}">
                <a16:creationId xmlns:a16="http://schemas.microsoft.com/office/drawing/2014/main" id="{3D2815E1-872C-0695-6485-00794BB0DC3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/>
              <a:t>05</a:t>
            </a:r>
            <a:endParaRPr/>
          </a:p>
        </p:txBody>
      </p:sp>
      <p:sp>
        <p:nvSpPr>
          <p:cNvPr id="987" name="Google Shape;987;p80">
            <a:extLst>
              <a:ext uri="{FF2B5EF4-FFF2-40B4-BE49-F238E27FC236}">
                <a16:creationId xmlns:a16="http://schemas.microsoft.com/office/drawing/2014/main" id="{7A8F458E-6602-B22E-262B-3838E35845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8844" y="3497063"/>
            <a:ext cx="7215856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Text-based dataset supporting machine translation accuracy</a:t>
            </a:r>
            <a:endParaRPr/>
          </a:p>
        </p:txBody>
      </p:sp>
      <p:grpSp>
        <p:nvGrpSpPr>
          <p:cNvPr id="988" name="Google Shape;988;p80">
            <a:extLst>
              <a:ext uri="{FF2B5EF4-FFF2-40B4-BE49-F238E27FC236}">
                <a16:creationId xmlns:a16="http://schemas.microsoft.com/office/drawing/2014/main" id="{0F70E69E-116F-82A2-31B9-9AED490374DF}"/>
              </a:ext>
            </a:extLst>
          </p:cNvPr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>
              <a:extLst>
                <a:ext uri="{FF2B5EF4-FFF2-40B4-BE49-F238E27FC236}">
                  <a16:creationId xmlns:a16="http://schemas.microsoft.com/office/drawing/2014/main" id="{AC028B7E-8879-9A2A-D3A3-E33E81A9E8E1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>
              <a:extLst>
                <a:ext uri="{FF2B5EF4-FFF2-40B4-BE49-F238E27FC236}">
                  <a16:creationId xmlns:a16="http://schemas.microsoft.com/office/drawing/2014/main" id="{67ABB324-096E-C72B-03C1-5E3D9079A44B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>
              <a:extLst>
                <a:ext uri="{FF2B5EF4-FFF2-40B4-BE49-F238E27FC236}">
                  <a16:creationId xmlns:a16="http://schemas.microsoft.com/office/drawing/2014/main" id="{B309332F-D0C9-C4DA-718E-4BBB8C01B14A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>
              <a:extLst>
                <a:ext uri="{FF2B5EF4-FFF2-40B4-BE49-F238E27FC236}">
                  <a16:creationId xmlns:a16="http://schemas.microsoft.com/office/drawing/2014/main" id="{22D1DE3E-592A-F079-AF89-9DDA3D6E5364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>
              <a:extLst>
                <a:ext uri="{FF2B5EF4-FFF2-40B4-BE49-F238E27FC236}">
                  <a16:creationId xmlns:a16="http://schemas.microsoft.com/office/drawing/2014/main" id="{76CFBEFF-887C-C792-6376-33D6643C6AE4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>
              <a:extLst>
                <a:ext uri="{FF2B5EF4-FFF2-40B4-BE49-F238E27FC236}">
                  <a16:creationId xmlns:a16="http://schemas.microsoft.com/office/drawing/2014/main" id="{B559C38A-4939-A8DB-DDFA-F0AF9BE411F3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>
            <a:extLst>
              <a:ext uri="{FF2B5EF4-FFF2-40B4-BE49-F238E27FC236}">
                <a16:creationId xmlns:a16="http://schemas.microsoft.com/office/drawing/2014/main" id="{30C3763B-6E20-80B1-0E59-CD98DEE2DF6E}"/>
              </a:ext>
            </a:extLst>
          </p:cNvPr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>
              <a:extLst>
                <a:ext uri="{FF2B5EF4-FFF2-40B4-BE49-F238E27FC236}">
                  <a16:creationId xmlns:a16="http://schemas.microsoft.com/office/drawing/2014/main" id="{57C3D545-31F3-00BC-D84E-AAFFB70E4A3A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>
              <a:extLst>
                <a:ext uri="{FF2B5EF4-FFF2-40B4-BE49-F238E27FC236}">
                  <a16:creationId xmlns:a16="http://schemas.microsoft.com/office/drawing/2014/main" id="{DEC44011-247E-60E9-2120-A5530A15D8BB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>
              <a:extLst>
                <a:ext uri="{FF2B5EF4-FFF2-40B4-BE49-F238E27FC236}">
                  <a16:creationId xmlns:a16="http://schemas.microsoft.com/office/drawing/2014/main" id="{59620CA1-1AD3-93AC-37B2-2909AE0A617A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>
              <a:extLst>
                <a:ext uri="{FF2B5EF4-FFF2-40B4-BE49-F238E27FC236}">
                  <a16:creationId xmlns:a16="http://schemas.microsoft.com/office/drawing/2014/main" id="{6EC483AE-DACD-DF6E-5B50-BD23F2DEB1DC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>
              <a:extLst>
                <a:ext uri="{FF2B5EF4-FFF2-40B4-BE49-F238E27FC236}">
                  <a16:creationId xmlns:a16="http://schemas.microsoft.com/office/drawing/2014/main" id="{B9F7B5E7-BB32-0BEB-692A-10CADAA0B7A0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>
              <a:extLst>
                <a:ext uri="{FF2B5EF4-FFF2-40B4-BE49-F238E27FC236}">
                  <a16:creationId xmlns:a16="http://schemas.microsoft.com/office/drawing/2014/main" id="{7FDBFEC0-7956-C85F-9AD1-1B7EC2A2A38A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>
            <a:extLst>
              <a:ext uri="{FF2B5EF4-FFF2-40B4-BE49-F238E27FC236}">
                <a16:creationId xmlns:a16="http://schemas.microsoft.com/office/drawing/2014/main" id="{72174652-D626-2252-EBF3-126AB3B90476}"/>
              </a:ext>
            </a:extLst>
          </p:cNvPr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>
              <a:extLst>
                <a:ext uri="{FF2B5EF4-FFF2-40B4-BE49-F238E27FC236}">
                  <a16:creationId xmlns:a16="http://schemas.microsoft.com/office/drawing/2014/main" id="{86125C60-79EB-46D8-FD46-ADF60886E1B1}"/>
                </a:ext>
              </a:extLst>
            </p:cNvPr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>
                <a:extLst>
                  <a:ext uri="{FF2B5EF4-FFF2-40B4-BE49-F238E27FC236}">
                    <a16:creationId xmlns:a16="http://schemas.microsoft.com/office/drawing/2014/main" id="{765CB6EB-2675-F21F-CB50-FDC23EB60237}"/>
                  </a:ext>
                </a:extLst>
              </p:cNvPr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>
                <a:extLst>
                  <a:ext uri="{FF2B5EF4-FFF2-40B4-BE49-F238E27FC236}">
                    <a16:creationId xmlns:a16="http://schemas.microsoft.com/office/drawing/2014/main" id="{D40DA2C9-FC9C-B135-58F5-C6045E315302}"/>
                  </a:ext>
                </a:extLst>
              </p:cNvPr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>
              <a:extLst>
                <a:ext uri="{FF2B5EF4-FFF2-40B4-BE49-F238E27FC236}">
                  <a16:creationId xmlns:a16="http://schemas.microsoft.com/office/drawing/2014/main" id="{F99B407C-71D3-143E-C83F-77B46404F37F}"/>
                </a:ext>
              </a:extLst>
            </p:cNvPr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80">
            <a:extLst>
              <a:ext uri="{FF2B5EF4-FFF2-40B4-BE49-F238E27FC236}">
                <a16:creationId xmlns:a16="http://schemas.microsoft.com/office/drawing/2014/main" id="{9CBCFAD6-CEB5-0790-2303-AAD7689497E3}"/>
              </a:ext>
            </a:extLst>
          </p:cNvPr>
          <p:cNvGrpSpPr/>
          <p:nvPr/>
        </p:nvGrpSpPr>
        <p:grpSpPr>
          <a:xfrm rot="-5400000" flipH="1">
            <a:off x="-8062" y="1615409"/>
            <a:ext cx="2595103" cy="395086"/>
            <a:chOff x="779906" y="4390560"/>
            <a:chExt cx="3183394" cy="484590"/>
          </a:xfrm>
        </p:grpSpPr>
        <p:sp>
          <p:nvSpPr>
            <p:cNvPr id="1008" name="Google Shape;1008;p80">
              <a:extLst>
                <a:ext uri="{FF2B5EF4-FFF2-40B4-BE49-F238E27FC236}">
                  <a16:creationId xmlns:a16="http://schemas.microsoft.com/office/drawing/2014/main" id="{F8663C8E-7BD2-FFC9-4FAA-F17031C5CAAA}"/>
                </a:ext>
              </a:extLst>
            </p:cNvPr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>
              <a:extLst>
                <a:ext uri="{FF2B5EF4-FFF2-40B4-BE49-F238E27FC236}">
                  <a16:creationId xmlns:a16="http://schemas.microsoft.com/office/drawing/2014/main" id="{F1F44A24-E054-A4CC-555E-4FF2FA469D82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phic 1" descr="Database with solid fill">
            <a:extLst>
              <a:ext uri="{FF2B5EF4-FFF2-40B4-BE49-F238E27FC236}">
                <a16:creationId xmlns:a16="http://schemas.microsoft.com/office/drawing/2014/main" id="{E771E1FD-D764-FB90-84D3-2E1B2FDC6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2131" y="974776"/>
            <a:ext cx="1631964" cy="1631964"/>
          </a:xfrm>
          <a:prstGeom prst="rect">
            <a:avLst/>
          </a:prstGeom>
          <a:effectLst>
            <a:glow rad="215900">
              <a:schemeClr val="accent6">
                <a:alpha val="22000"/>
              </a:schemeClr>
            </a:glow>
            <a:outerShdw blurRad="508000" dist="25400" dir="5400000" sx="110000" sy="110000" algn="ctr" rotWithShape="0">
              <a:schemeClr val="accent6">
                <a:alpha val="76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3328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1"/>
          <p:cNvSpPr txBox="1">
            <a:spLocks noGrp="1"/>
          </p:cNvSpPr>
          <p:nvPr>
            <p:ph type="title"/>
          </p:nvPr>
        </p:nvSpPr>
        <p:spPr>
          <a:xfrm>
            <a:off x="4972849" y="698943"/>
            <a:ext cx="3732535" cy="17914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Dataset</a:t>
            </a:r>
            <a:br>
              <a:rPr lang="en-US"/>
            </a:br>
            <a:r>
              <a:rPr lang="en-US" sz="3600" u="sng"/>
              <a:t>40 million sentence</a:t>
            </a:r>
            <a:endParaRPr u="sng"/>
          </a:p>
        </p:txBody>
      </p:sp>
      <p:sp>
        <p:nvSpPr>
          <p:cNvPr id="796" name="Google Shape;796;p71"/>
          <p:cNvSpPr txBox="1">
            <a:spLocks noGrp="1"/>
          </p:cNvSpPr>
          <p:nvPr>
            <p:ph type="subTitle" idx="1"/>
          </p:nvPr>
        </p:nvSpPr>
        <p:spPr>
          <a:xfrm>
            <a:off x="4659510" y="2614222"/>
            <a:ext cx="3910955" cy="179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We are using a Global Dataset which is introduced by this paper </a:t>
            </a:r>
          </a:p>
          <a:p>
            <a:pPr marL="0" lvl="0" indent="0"/>
            <a:endParaRPr lang="en-US"/>
          </a:p>
          <a:p>
            <a:pPr marL="0" indent="0"/>
            <a:r>
              <a:rPr lang="en-US" b="1"/>
              <a:t>cleaned and filtered combination</a:t>
            </a:r>
            <a:r>
              <a:rPr lang="en-US"/>
              <a:t> of many </a:t>
            </a:r>
            <a:r>
              <a:rPr lang="en-US" b="1"/>
              <a:t>publicly available bilingual corpora</a:t>
            </a:r>
            <a:r>
              <a:rPr lang="en-US"/>
              <a:t> from the </a:t>
            </a:r>
            <a:r>
              <a:rPr lang="en-US" sz="1600" b="1" u="sng"/>
              <a:t>OPUS</a:t>
            </a:r>
            <a:r>
              <a:rPr lang="en-US" b="1"/>
              <a:t> project</a:t>
            </a:r>
            <a:r>
              <a:rPr lang="en-US"/>
              <a:t>, maintained by </a:t>
            </a:r>
            <a:r>
              <a:rPr lang="en-US" b="1"/>
              <a:t>Jörg Tiedemann</a:t>
            </a:r>
            <a:r>
              <a:rPr lang="en-US"/>
              <a:t> from the </a:t>
            </a:r>
            <a:r>
              <a:rPr lang="en-US" b="1"/>
              <a:t>University of Helsinki</a:t>
            </a:r>
            <a:r>
              <a:rPr lang="en-US"/>
              <a:t>.</a:t>
            </a:r>
          </a:p>
          <a:p>
            <a:pPr marL="0" lvl="0" indent="0"/>
            <a:endParaRPr/>
          </a:p>
        </p:txBody>
      </p:sp>
      <p:grpSp>
        <p:nvGrpSpPr>
          <p:cNvPr id="797" name="Google Shape;797;p71"/>
          <p:cNvGrpSpPr/>
          <p:nvPr/>
        </p:nvGrpSpPr>
        <p:grpSpPr>
          <a:xfrm flipH="1">
            <a:off x="7767345" y="268443"/>
            <a:ext cx="1154625" cy="430500"/>
            <a:chOff x="4042650" y="642025"/>
            <a:chExt cx="1154625" cy="430500"/>
          </a:xfrm>
        </p:grpSpPr>
        <p:sp>
          <p:nvSpPr>
            <p:cNvPr id="798" name="Google Shape;798;p71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1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71"/>
          <p:cNvGrpSpPr/>
          <p:nvPr/>
        </p:nvGrpSpPr>
        <p:grpSpPr>
          <a:xfrm>
            <a:off x="6545016" y="4405718"/>
            <a:ext cx="2598996" cy="484774"/>
            <a:chOff x="1298650" y="3255600"/>
            <a:chExt cx="3427850" cy="639375"/>
          </a:xfrm>
        </p:grpSpPr>
        <p:sp>
          <p:nvSpPr>
            <p:cNvPr id="801" name="Google Shape;801;p7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6EFC609B-A083-F4AA-7A58-7FC8F6B0418C}"/>
              </a:ext>
            </a:extLst>
          </p:cNvPr>
          <p:cNvSpPr/>
          <p:nvPr/>
        </p:nvSpPr>
        <p:spPr>
          <a:xfrm>
            <a:off x="149316" y="68882"/>
            <a:ext cx="4021836" cy="4922218"/>
          </a:xfrm>
          <a:prstGeom prst="snip1Rect">
            <a:avLst>
              <a:gd name="adj" fmla="val 8719"/>
            </a:avLst>
          </a:prstGeom>
          <a:blipFill>
            <a:blip r:embed="rId3"/>
            <a:stretch>
              <a:fillRect/>
            </a:stretch>
          </a:blipFill>
          <a:ln w="34925">
            <a:solidFill>
              <a:schemeClr val="accent5">
                <a:lumMod val="75000"/>
              </a:schemeClr>
            </a:solidFill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A0A2E00-7BF7-FD9D-C680-272744624512}"/>
              </a:ext>
            </a:extLst>
          </p:cNvPr>
          <p:cNvSpPr/>
          <p:nvPr/>
        </p:nvSpPr>
        <p:spPr>
          <a:xfrm>
            <a:off x="951571" y="3902927"/>
            <a:ext cx="2364058" cy="20072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1"/>
          <p:cNvSpPr/>
          <p:nvPr/>
        </p:nvSpPr>
        <p:spPr>
          <a:xfrm>
            <a:off x="486676" y="2321098"/>
            <a:ext cx="1668279" cy="129466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91"/>
          <p:cNvSpPr/>
          <p:nvPr/>
        </p:nvSpPr>
        <p:spPr>
          <a:xfrm>
            <a:off x="2489976" y="2321098"/>
            <a:ext cx="1668279" cy="129466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91"/>
          <p:cNvSpPr/>
          <p:nvPr/>
        </p:nvSpPr>
        <p:spPr>
          <a:xfrm>
            <a:off x="4493276" y="2321098"/>
            <a:ext cx="1668279" cy="129466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1"/>
          <p:cNvSpPr/>
          <p:nvPr/>
        </p:nvSpPr>
        <p:spPr>
          <a:xfrm>
            <a:off x="6565400" y="2321098"/>
            <a:ext cx="2258234" cy="129466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91"/>
          <p:cNvSpPr txBox="1">
            <a:spLocks noGrp="1"/>
          </p:cNvSpPr>
          <p:nvPr>
            <p:ph type="title"/>
          </p:nvPr>
        </p:nvSpPr>
        <p:spPr>
          <a:xfrm>
            <a:off x="671225" y="13949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1.Rule – Based Filtering</a:t>
            </a:r>
            <a:endParaRPr sz="2400"/>
          </a:p>
        </p:txBody>
      </p:sp>
      <p:sp>
        <p:nvSpPr>
          <p:cNvPr id="1290" name="Google Shape;1290;p91"/>
          <p:cNvSpPr txBox="1"/>
          <p:nvPr/>
        </p:nvSpPr>
        <p:spPr>
          <a:xfrm>
            <a:off x="6676442" y="2464646"/>
            <a:ext cx="2036149" cy="115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Sentences with very long lengths or length ratio problems</a:t>
            </a:r>
          </a:p>
          <a:p>
            <a:pPr lvl="0" algn="ctr"/>
            <a:r>
              <a:rPr lang="en-US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source and target lengths differ by &gt;200%, or &gt;200 words)</a:t>
            </a:r>
          </a:p>
        </p:txBody>
      </p:sp>
      <p:sp>
        <p:nvSpPr>
          <p:cNvPr id="1291" name="Google Shape;1291;p91"/>
          <p:cNvSpPr txBox="1"/>
          <p:nvPr/>
        </p:nvSpPr>
        <p:spPr>
          <a:xfrm>
            <a:off x="651902" y="2749345"/>
            <a:ext cx="1516342" cy="50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Duplicate sentence pairs</a:t>
            </a:r>
          </a:p>
        </p:txBody>
      </p:sp>
      <p:sp>
        <p:nvSpPr>
          <p:cNvPr id="1292" name="Google Shape;1292;p91"/>
          <p:cNvSpPr txBox="1"/>
          <p:nvPr/>
        </p:nvSpPr>
        <p:spPr>
          <a:xfrm>
            <a:off x="2655202" y="2512742"/>
            <a:ext cx="1516342" cy="10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Sentences where source == target</a:t>
            </a:r>
            <a:endParaRPr sz="12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3" name="Google Shape;1293;p91"/>
          <p:cNvSpPr txBox="1"/>
          <p:nvPr/>
        </p:nvSpPr>
        <p:spPr>
          <a:xfrm>
            <a:off x="4658502" y="2749345"/>
            <a:ext cx="1516342" cy="50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Sentences with HTML tags</a:t>
            </a:r>
            <a:endParaRPr sz="12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4" name="Google Shape;1294;p91"/>
          <p:cNvSpPr/>
          <p:nvPr/>
        </p:nvSpPr>
        <p:spPr>
          <a:xfrm>
            <a:off x="591451" y="2435398"/>
            <a:ext cx="1668279" cy="129466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91"/>
          <p:cNvSpPr/>
          <p:nvPr/>
        </p:nvSpPr>
        <p:spPr>
          <a:xfrm>
            <a:off x="2594751" y="2435398"/>
            <a:ext cx="1668279" cy="129466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91"/>
          <p:cNvSpPr/>
          <p:nvPr/>
        </p:nvSpPr>
        <p:spPr>
          <a:xfrm>
            <a:off x="4598051" y="2435398"/>
            <a:ext cx="1668279" cy="129466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91"/>
          <p:cNvSpPr/>
          <p:nvPr/>
        </p:nvSpPr>
        <p:spPr>
          <a:xfrm>
            <a:off x="6670175" y="2435398"/>
            <a:ext cx="2258234" cy="1294652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8" name="Google Shape;1298;p91"/>
          <p:cNvCxnSpPr>
            <a:stCxn id="1294" idx="0"/>
            <a:endCxn id="1295" idx="2"/>
          </p:cNvCxnSpPr>
          <p:nvPr/>
        </p:nvCxnSpPr>
        <p:spPr>
          <a:xfrm>
            <a:off x="2259730" y="3082728"/>
            <a:ext cx="33502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9" name="Google Shape;1299;p91"/>
          <p:cNvCxnSpPr>
            <a:cxnSpLocks/>
            <a:stCxn id="1295" idx="0"/>
          </p:cNvCxnSpPr>
          <p:nvPr/>
        </p:nvCxnSpPr>
        <p:spPr>
          <a:xfrm>
            <a:off x="4263030" y="3082728"/>
            <a:ext cx="34308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0" name="Google Shape;1300;p91"/>
          <p:cNvCxnSpPr>
            <a:cxnSpLocks/>
            <a:stCxn id="1296" idx="0"/>
          </p:cNvCxnSpPr>
          <p:nvPr/>
        </p:nvCxnSpPr>
        <p:spPr>
          <a:xfrm>
            <a:off x="6266330" y="3082728"/>
            <a:ext cx="29907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85;p91">
            <a:extLst>
              <a:ext uri="{FF2B5EF4-FFF2-40B4-BE49-F238E27FC236}">
                <a16:creationId xmlns:a16="http://schemas.microsoft.com/office/drawing/2014/main" id="{F254A028-F460-4AE6-E593-4CA2E2C9B172}"/>
              </a:ext>
            </a:extLst>
          </p:cNvPr>
          <p:cNvSpPr txBox="1"/>
          <p:nvPr/>
        </p:nvSpPr>
        <p:spPr>
          <a:xfrm>
            <a:off x="2262453" y="563608"/>
            <a:ext cx="4338572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authors started with 60 million sentence pairs and reduced it to 40 million after 3 filtering steps</a:t>
            </a:r>
          </a:p>
        </p:txBody>
      </p:sp>
      <p:sp>
        <p:nvSpPr>
          <p:cNvPr id="19" name="Google Shape;1281;p91">
            <a:extLst>
              <a:ext uri="{FF2B5EF4-FFF2-40B4-BE49-F238E27FC236}">
                <a16:creationId xmlns:a16="http://schemas.microsoft.com/office/drawing/2014/main" id="{77992E6D-C097-A689-60E1-5D537450DA0B}"/>
              </a:ext>
            </a:extLst>
          </p:cNvPr>
          <p:cNvSpPr txBox="1">
            <a:spLocks/>
          </p:cNvSpPr>
          <p:nvPr/>
        </p:nvSpPr>
        <p:spPr>
          <a:xfrm>
            <a:off x="3641461" y="4178547"/>
            <a:ext cx="3770678" cy="52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000">
                <a:solidFill>
                  <a:srgbClr val="00FF00"/>
                </a:solidFill>
              </a:rPr>
              <a:t>better-structured, clean 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3E1A9-BB5A-A21D-9367-544FD976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976" y="3807402"/>
            <a:ext cx="1189962" cy="1189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0" animBg="1"/>
      <p:bldP spid="1278" grpId="0" animBg="1"/>
      <p:bldP spid="1279" grpId="0" animBg="1"/>
      <p:bldP spid="1280" grpId="0" animBg="1"/>
      <p:bldP spid="1290" grpId="0"/>
      <p:bldP spid="1291" grpId="0"/>
      <p:bldP spid="1292" grpId="0"/>
      <p:bldP spid="1293" grpId="0"/>
      <p:bldP spid="1294" grpId="0" animBg="1"/>
      <p:bldP spid="1295" grpId="0" animBg="1"/>
      <p:bldP spid="1296" grpId="0" animBg="1"/>
      <p:bldP spid="129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13" name="Google Shape;690;p65">
            <a:extLst>
              <a:ext uri="{FF2B5EF4-FFF2-40B4-BE49-F238E27FC236}">
                <a16:creationId xmlns:a16="http://schemas.microsoft.com/office/drawing/2014/main" id="{3FA6E710-9CA8-AD65-431D-35FDD56495CF}"/>
              </a:ext>
            </a:extLst>
          </p:cNvPr>
          <p:cNvSpPr txBox="1">
            <a:spLocks/>
          </p:cNvSpPr>
          <p:nvPr/>
        </p:nvSpPr>
        <p:spPr>
          <a:xfrm>
            <a:off x="810321" y="1219199"/>
            <a:ext cx="2720899" cy="728547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ctr" rotWithShape="0">
              <a:schemeClr val="tx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1600"/>
              <a:t>Hazem Ahmed Abd El-Aal</a:t>
            </a:r>
          </a:p>
          <a:p>
            <a:r>
              <a:rPr lang="en-US" sz="1600"/>
              <a:t>20210265	</a:t>
            </a:r>
          </a:p>
        </p:txBody>
      </p:sp>
      <p:sp>
        <p:nvSpPr>
          <p:cNvPr id="17" name="Google Shape;690;p65">
            <a:extLst>
              <a:ext uri="{FF2B5EF4-FFF2-40B4-BE49-F238E27FC236}">
                <a16:creationId xmlns:a16="http://schemas.microsoft.com/office/drawing/2014/main" id="{CD02B09B-26C6-2930-8F17-2302203B3B39}"/>
              </a:ext>
            </a:extLst>
          </p:cNvPr>
          <p:cNvSpPr txBox="1">
            <a:spLocks/>
          </p:cNvSpPr>
          <p:nvPr/>
        </p:nvSpPr>
        <p:spPr>
          <a:xfrm>
            <a:off x="5296829" y="1219199"/>
            <a:ext cx="3352800" cy="728547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ctr" rotWithShape="0">
              <a:schemeClr val="tx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1600"/>
              <a:t>Abdelwahed Ragab Abdelwahed</a:t>
            </a:r>
          </a:p>
          <a:p>
            <a:r>
              <a:rPr lang="en-US" sz="1600"/>
              <a:t>20210265	</a:t>
            </a:r>
          </a:p>
        </p:txBody>
      </p:sp>
      <p:sp>
        <p:nvSpPr>
          <p:cNvPr id="18" name="Google Shape;690;p65">
            <a:extLst>
              <a:ext uri="{FF2B5EF4-FFF2-40B4-BE49-F238E27FC236}">
                <a16:creationId xmlns:a16="http://schemas.microsoft.com/office/drawing/2014/main" id="{F0309A38-1EBF-A9A5-C766-8C6AEF038A88}"/>
              </a:ext>
            </a:extLst>
          </p:cNvPr>
          <p:cNvSpPr txBox="1">
            <a:spLocks/>
          </p:cNvSpPr>
          <p:nvPr/>
        </p:nvSpPr>
        <p:spPr>
          <a:xfrm>
            <a:off x="810321" y="2157145"/>
            <a:ext cx="2720899" cy="728547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ctr" rotWithShape="0">
              <a:schemeClr val="tx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1600"/>
              <a:t>Hamid Walid Fathy	</a:t>
            </a:r>
          </a:p>
          <a:p>
            <a:r>
              <a:rPr lang="en-US" sz="1600"/>
              <a:t>20210273	</a:t>
            </a:r>
          </a:p>
        </p:txBody>
      </p:sp>
      <p:sp>
        <p:nvSpPr>
          <p:cNvPr id="19" name="Google Shape;690;p65">
            <a:extLst>
              <a:ext uri="{FF2B5EF4-FFF2-40B4-BE49-F238E27FC236}">
                <a16:creationId xmlns:a16="http://schemas.microsoft.com/office/drawing/2014/main" id="{4D850F75-38F8-1862-392B-BCD0A385226C}"/>
              </a:ext>
            </a:extLst>
          </p:cNvPr>
          <p:cNvSpPr txBox="1">
            <a:spLocks/>
          </p:cNvSpPr>
          <p:nvPr/>
        </p:nvSpPr>
        <p:spPr>
          <a:xfrm>
            <a:off x="5296829" y="2157144"/>
            <a:ext cx="3192966" cy="728547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ctr" rotWithShape="0">
              <a:schemeClr val="tx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1600"/>
              <a:t>Abdelrahman Mostafa Hamed</a:t>
            </a:r>
          </a:p>
          <a:p>
            <a:r>
              <a:rPr lang="en-US" sz="1600"/>
              <a:t>20210531</a:t>
            </a:r>
          </a:p>
        </p:txBody>
      </p:sp>
      <p:sp>
        <p:nvSpPr>
          <p:cNvPr id="20" name="Google Shape;690;p65">
            <a:extLst>
              <a:ext uri="{FF2B5EF4-FFF2-40B4-BE49-F238E27FC236}">
                <a16:creationId xmlns:a16="http://schemas.microsoft.com/office/drawing/2014/main" id="{CFD8C1B5-8A85-F4B0-A2EA-F1257A15D21B}"/>
              </a:ext>
            </a:extLst>
          </p:cNvPr>
          <p:cNvSpPr txBox="1">
            <a:spLocks/>
          </p:cNvSpPr>
          <p:nvPr/>
        </p:nvSpPr>
        <p:spPr>
          <a:xfrm>
            <a:off x="810321" y="3095091"/>
            <a:ext cx="2720899" cy="728547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ctr" rotWithShape="0">
              <a:schemeClr val="tx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1600"/>
              <a:t>Hafez Adel Hafez</a:t>
            </a:r>
          </a:p>
          <a:p>
            <a:r>
              <a:rPr lang="en-US" sz="1600"/>
              <a:t>20210272	</a:t>
            </a:r>
          </a:p>
        </p:txBody>
      </p:sp>
      <p:sp>
        <p:nvSpPr>
          <p:cNvPr id="21" name="Google Shape;690;p65">
            <a:extLst>
              <a:ext uri="{FF2B5EF4-FFF2-40B4-BE49-F238E27FC236}">
                <a16:creationId xmlns:a16="http://schemas.microsoft.com/office/drawing/2014/main" id="{11931082-01DD-49C9-17C6-2B8F0B68D352}"/>
              </a:ext>
            </a:extLst>
          </p:cNvPr>
          <p:cNvSpPr txBox="1">
            <a:spLocks/>
          </p:cNvSpPr>
          <p:nvPr/>
        </p:nvSpPr>
        <p:spPr>
          <a:xfrm>
            <a:off x="5296829" y="3095091"/>
            <a:ext cx="3127171" cy="728547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ctr" rotWithShape="0">
              <a:schemeClr val="tx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1600"/>
              <a:t>Fatma Mohamed Abo </a:t>
            </a:r>
            <a:r>
              <a:rPr lang="en-US" sz="1600" err="1"/>
              <a:t>ElHagag</a:t>
            </a:r>
            <a:endParaRPr lang="en-US" sz="1600"/>
          </a:p>
          <a:p>
            <a:r>
              <a:rPr lang="en-US" sz="1600"/>
              <a:t>20210666 	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>
          <a:extLst>
            <a:ext uri="{FF2B5EF4-FFF2-40B4-BE49-F238E27FC236}">
              <a16:creationId xmlns:a16="http://schemas.microsoft.com/office/drawing/2014/main" id="{5070321D-5FFB-F4DF-361C-A31CD9AEA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7;p91">
            <a:extLst>
              <a:ext uri="{FF2B5EF4-FFF2-40B4-BE49-F238E27FC236}">
                <a16:creationId xmlns:a16="http://schemas.microsoft.com/office/drawing/2014/main" id="{2892AE1C-99BF-38C8-E5AE-FB36C3E57E5E}"/>
              </a:ext>
            </a:extLst>
          </p:cNvPr>
          <p:cNvSpPr/>
          <p:nvPr/>
        </p:nvSpPr>
        <p:spPr>
          <a:xfrm>
            <a:off x="3375396" y="2856625"/>
            <a:ext cx="4043882" cy="53897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79">
            <a:extLst>
              <a:ext uri="{FF2B5EF4-FFF2-40B4-BE49-F238E27FC236}">
                <a16:creationId xmlns:a16="http://schemas.microsoft.com/office/drawing/2014/main" id="{F203A120-FFBF-2460-46D3-8576E61126C5}"/>
              </a:ext>
            </a:extLst>
          </p:cNvPr>
          <p:cNvSpPr/>
          <p:nvPr/>
        </p:nvSpPr>
        <p:spPr>
          <a:xfrm>
            <a:off x="441031" y="1543461"/>
            <a:ext cx="6134502" cy="743415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9">
            <a:extLst>
              <a:ext uri="{FF2B5EF4-FFF2-40B4-BE49-F238E27FC236}">
                <a16:creationId xmlns:a16="http://schemas.microsoft.com/office/drawing/2014/main" id="{EAA70D99-504B-B2ED-E607-8DD4D55EB3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031" y="773150"/>
            <a:ext cx="7470538" cy="538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400"/>
              <a:t>2. Semantic Filtering using sentence embeddings:</a:t>
            </a:r>
          </a:p>
        </p:txBody>
      </p:sp>
      <p:sp>
        <p:nvSpPr>
          <p:cNvPr id="969" name="Google Shape;969;p79">
            <a:extLst>
              <a:ext uri="{FF2B5EF4-FFF2-40B4-BE49-F238E27FC236}">
                <a16:creationId xmlns:a16="http://schemas.microsoft.com/office/drawing/2014/main" id="{A0A4E298-F2FE-AC08-4F41-10285286AC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5322" y="1711254"/>
            <a:ext cx="5535304" cy="407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/>
              <a:t>Kept only pairs where semantic similarity ≥ 0.45</a:t>
            </a:r>
          </a:p>
        </p:txBody>
      </p:sp>
      <p:grpSp>
        <p:nvGrpSpPr>
          <p:cNvPr id="970" name="Google Shape;970;p79">
            <a:extLst>
              <a:ext uri="{FF2B5EF4-FFF2-40B4-BE49-F238E27FC236}">
                <a16:creationId xmlns:a16="http://schemas.microsoft.com/office/drawing/2014/main" id="{0E412EF1-A5A6-12F1-4192-BE606C7BCFF5}"/>
              </a:ext>
            </a:extLst>
          </p:cNvPr>
          <p:cNvGrpSpPr/>
          <p:nvPr/>
        </p:nvGrpSpPr>
        <p:grpSpPr>
          <a:xfrm>
            <a:off x="7590954" y="4277679"/>
            <a:ext cx="780400" cy="357900"/>
            <a:chOff x="4598506" y="471425"/>
            <a:chExt cx="780400" cy="357900"/>
          </a:xfrm>
        </p:grpSpPr>
        <p:sp>
          <p:nvSpPr>
            <p:cNvPr id="971" name="Google Shape;971;p79">
              <a:extLst>
                <a:ext uri="{FF2B5EF4-FFF2-40B4-BE49-F238E27FC236}">
                  <a16:creationId xmlns:a16="http://schemas.microsoft.com/office/drawing/2014/main" id="{5651722F-C1F0-6DD6-A1AE-0974C77C7C5F}"/>
                </a:ext>
              </a:extLst>
            </p:cNvPr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9">
              <a:extLst>
                <a:ext uri="{FF2B5EF4-FFF2-40B4-BE49-F238E27FC236}">
                  <a16:creationId xmlns:a16="http://schemas.microsoft.com/office/drawing/2014/main" id="{0FFA3F78-0A10-746E-1837-D9A9953B8881}"/>
                </a:ext>
              </a:extLst>
            </p:cNvPr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8" name="Google Shape;978;p79">
            <a:extLst>
              <a:ext uri="{FF2B5EF4-FFF2-40B4-BE49-F238E27FC236}">
                <a16:creationId xmlns:a16="http://schemas.microsoft.com/office/drawing/2014/main" id="{A274A065-7BD3-53D0-28C7-38CC942CF7E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4" r="4"/>
          <a:stretch/>
        </p:blipFill>
        <p:spPr>
          <a:xfrm>
            <a:off x="863286" y="2518212"/>
            <a:ext cx="1726096" cy="2346852"/>
          </a:xfrm>
          <a:prstGeom prst="snip2DiagRect">
            <a:avLst>
              <a:gd name="adj1" fmla="val 0"/>
              <a:gd name="adj2" fmla="val 10552"/>
            </a:avLst>
          </a:prstGeom>
        </p:spPr>
      </p:pic>
      <p:grpSp>
        <p:nvGrpSpPr>
          <p:cNvPr id="2" name="Google Shape;1034;p81">
            <a:extLst>
              <a:ext uri="{FF2B5EF4-FFF2-40B4-BE49-F238E27FC236}">
                <a16:creationId xmlns:a16="http://schemas.microsoft.com/office/drawing/2014/main" id="{445E3C4A-CF5E-1585-8B24-D21D0B89F29B}"/>
              </a:ext>
            </a:extLst>
          </p:cNvPr>
          <p:cNvGrpSpPr/>
          <p:nvPr/>
        </p:nvGrpSpPr>
        <p:grpSpPr>
          <a:xfrm>
            <a:off x="0" y="531213"/>
            <a:ext cx="2329187" cy="273605"/>
            <a:chOff x="198225" y="4390550"/>
            <a:chExt cx="3765075" cy="484600"/>
          </a:xfrm>
        </p:grpSpPr>
        <p:sp>
          <p:nvSpPr>
            <p:cNvPr id="3" name="Google Shape;1035;p81">
              <a:extLst>
                <a:ext uri="{FF2B5EF4-FFF2-40B4-BE49-F238E27FC236}">
                  <a16:creationId xmlns:a16="http://schemas.microsoft.com/office/drawing/2014/main" id="{8806ACC4-3D24-F4A8-C58C-E2E9EDA60FBA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36;p81">
              <a:extLst>
                <a:ext uri="{FF2B5EF4-FFF2-40B4-BE49-F238E27FC236}">
                  <a16:creationId xmlns:a16="http://schemas.microsoft.com/office/drawing/2014/main" id="{1DAEC12F-CA09-8523-16FB-91388B65A150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034;p81">
            <a:extLst>
              <a:ext uri="{FF2B5EF4-FFF2-40B4-BE49-F238E27FC236}">
                <a16:creationId xmlns:a16="http://schemas.microsoft.com/office/drawing/2014/main" id="{0855A287-F7E6-B698-B3E6-B89B320F146E}"/>
              </a:ext>
            </a:extLst>
          </p:cNvPr>
          <p:cNvGrpSpPr/>
          <p:nvPr/>
        </p:nvGrpSpPr>
        <p:grpSpPr>
          <a:xfrm flipH="1">
            <a:off x="6988098" y="1332555"/>
            <a:ext cx="2155902" cy="210906"/>
            <a:chOff x="198225" y="4390550"/>
            <a:chExt cx="3765075" cy="484600"/>
          </a:xfrm>
        </p:grpSpPr>
        <p:sp>
          <p:nvSpPr>
            <p:cNvPr id="6" name="Google Shape;1035;p81">
              <a:extLst>
                <a:ext uri="{FF2B5EF4-FFF2-40B4-BE49-F238E27FC236}">
                  <a16:creationId xmlns:a16="http://schemas.microsoft.com/office/drawing/2014/main" id="{2FFD6345-A9E3-241B-9AB2-A53BA03C69D6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6;p81">
              <a:extLst>
                <a:ext uri="{FF2B5EF4-FFF2-40B4-BE49-F238E27FC236}">
                  <a16:creationId xmlns:a16="http://schemas.microsoft.com/office/drawing/2014/main" id="{E0285160-4AB1-09FA-933A-C7BE068C19C9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69;p79">
            <a:extLst>
              <a:ext uri="{FF2B5EF4-FFF2-40B4-BE49-F238E27FC236}">
                <a16:creationId xmlns:a16="http://schemas.microsoft.com/office/drawing/2014/main" id="{D69B89F7-1838-0133-8355-14D03AEBE362}"/>
              </a:ext>
            </a:extLst>
          </p:cNvPr>
          <p:cNvSpPr txBox="1">
            <a:spLocks/>
          </p:cNvSpPr>
          <p:nvPr/>
        </p:nvSpPr>
        <p:spPr>
          <a:xfrm>
            <a:off x="3375396" y="2917601"/>
            <a:ext cx="4043883" cy="417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ctr"/>
            <a:r>
              <a:rPr lang="en-US">
                <a:solidFill>
                  <a:srgbClr val="00FF00"/>
                </a:solidFill>
              </a:rPr>
              <a:t>reduces misaligned or incorrect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09652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0"/>
      <p:bldP spid="969" grpId="0" build="p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>
          <a:extLst>
            <a:ext uri="{FF2B5EF4-FFF2-40B4-BE49-F238E27FC236}">
              <a16:creationId xmlns:a16="http://schemas.microsoft.com/office/drawing/2014/main" id="{6A4927FE-9D6F-934B-CA1E-61F6A54F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>
            <a:extLst>
              <a:ext uri="{FF2B5EF4-FFF2-40B4-BE49-F238E27FC236}">
                <a16:creationId xmlns:a16="http://schemas.microsoft.com/office/drawing/2014/main" id="{3F1147CA-D3F8-A608-9762-A12FACE82F0D}"/>
              </a:ext>
            </a:extLst>
          </p:cNvPr>
          <p:cNvSpPr/>
          <p:nvPr/>
        </p:nvSpPr>
        <p:spPr>
          <a:xfrm>
            <a:off x="3850050" y="1091575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>
            <a:extLst>
              <a:ext uri="{FF2B5EF4-FFF2-40B4-BE49-F238E27FC236}">
                <a16:creationId xmlns:a16="http://schemas.microsoft.com/office/drawing/2014/main" id="{39A286FC-C962-3B90-72C2-9D1FBDD13802}"/>
              </a:ext>
            </a:extLst>
          </p:cNvPr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>
            <a:extLst>
              <a:ext uri="{FF2B5EF4-FFF2-40B4-BE49-F238E27FC236}">
                <a16:creationId xmlns:a16="http://schemas.microsoft.com/office/drawing/2014/main" id="{52235F86-A321-774D-097D-702E6F5C3D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5932" y="2559401"/>
            <a:ext cx="6432813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 Selection</a:t>
            </a:r>
            <a:endParaRPr/>
          </a:p>
        </p:txBody>
      </p:sp>
      <p:sp>
        <p:nvSpPr>
          <p:cNvPr id="986" name="Google Shape;986;p80">
            <a:extLst>
              <a:ext uri="{FF2B5EF4-FFF2-40B4-BE49-F238E27FC236}">
                <a16:creationId xmlns:a16="http://schemas.microsoft.com/office/drawing/2014/main" id="{C510DD63-9B43-5DBE-D7B3-B9DB9603309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/>
              <a:t>06</a:t>
            </a:r>
            <a:endParaRPr/>
          </a:p>
        </p:txBody>
      </p:sp>
      <p:sp>
        <p:nvSpPr>
          <p:cNvPr id="987" name="Google Shape;987;p80">
            <a:extLst>
              <a:ext uri="{FF2B5EF4-FFF2-40B4-BE49-F238E27FC236}">
                <a16:creationId xmlns:a16="http://schemas.microsoft.com/office/drawing/2014/main" id="{CC2DFAE9-89A5-F958-C376-B6AC347D64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8844" y="3497063"/>
            <a:ext cx="7215856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What models did we use and why?</a:t>
            </a:r>
            <a:endParaRPr/>
          </a:p>
        </p:txBody>
      </p:sp>
      <p:grpSp>
        <p:nvGrpSpPr>
          <p:cNvPr id="988" name="Google Shape;988;p80">
            <a:extLst>
              <a:ext uri="{FF2B5EF4-FFF2-40B4-BE49-F238E27FC236}">
                <a16:creationId xmlns:a16="http://schemas.microsoft.com/office/drawing/2014/main" id="{13EB24DC-B1D3-BB53-0454-326FA7400D6F}"/>
              </a:ext>
            </a:extLst>
          </p:cNvPr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>
              <a:extLst>
                <a:ext uri="{FF2B5EF4-FFF2-40B4-BE49-F238E27FC236}">
                  <a16:creationId xmlns:a16="http://schemas.microsoft.com/office/drawing/2014/main" id="{F0C3BCD0-F0F4-3E26-8DA0-A91F7A3489D3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>
              <a:extLst>
                <a:ext uri="{FF2B5EF4-FFF2-40B4-BE49-F238E27FC236}">
                  <a16:creationId xmlns:a16="http://schemas.microsoft.com/office/drawing/2014/main" id="{47C5B1E7-E6E5-CCFF-7C4F-C407C270F30F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>
              <a:extLst>
                <a:ext uri="{FF2B5EF4-FFF2-40B4-BE49-F238E27FC236}">
                  <a16:creationId xmlns:a16="http://schemas.microsoft.com/office/drawing/2014/main" id="{DD8EF5D5-278E-CE17-9706-3D3B70A8C8A2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>
              <a:extLst>
                <a:ext uri="{FF2B5EF4-FFF2-40B4-BE49-F238E27FC236}">
                  <a16:creationId xmlns:a16="http://schemas.microsoft.com/office/drawing/2014/main" id="{960ABD0C-A12F-766B-3D63-C47E0228CD8F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>
              <a:extLst>
                <a:ext uri="{FF2B5EF4-FFF2-40B4-BE49-F238E27FC236}">
                  <a16:creationId xmlns:a16="http://schemas.microsoft.com/office/drawing/2014/main" id="{61DC4214-6B8F-ECCD-946A-2F44C7EE7513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>
              <a:extLst>
                <a:ext uri="{FF2B5EF4-FFF2-40B4-BE49-F238E27FC236}">
                  <a16:creationId xmlns:a16="http://schemas.microsoft.com/office/drawing/2014/main" id="{17EE24AC-21DD-7C22-E985-27DB77B20903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>
            <a:extLst>
              <a:ext uri="{FF2B5EF4-FFF2-40B4-BE49-F238E27FC236}">
                <a16:creationId xmlns:a16="http://schemas.microsoft.com/office/drawing/2014/main" id="{ACAAD9D3-771F-E44D-40C3-72075FDBC80C}"/>
              </a:ext>
            </a:extLst>
          </p:cNvPr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>
              <a:extLst>
                <a:ext uri="{FF2B5EF4-FFF2-40B4-BE49-F238E27FC236}">
                  <a16:creationId xmlns:a16="http://schemas.microsoft.com/office/drawing/2014/main" id="{62703925-7E60-9E2E-7568-4166378C1D0D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>
              <a:extLst>
                <a:ext uri="{FF2B5EF4-FFF2-40B4-BE49-F238E27FC236}">
                  <a16:creationId xmlns:a16="http://schemas.microsoft.com/office/drawing/2014/main" id="{EC7D4781-66DA-FCAE-3A75-EE6DE064E13D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>
              <a:extLst>
                <a:ext uri="{FF2B5EF4-FFF2-40B4-BE49-F238E27FC236}">
                  <a16:creationId xmlns:a16="http://schemas.microsoft.com/office/drawing/2014/main" id="{480CBB6E-BB03-923F-CF07-9B73446FCF78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>
              <a:extLst>
                <a:ext uri="{FF2B5EF4-FFF2-40B4-BE49-F238E27FC236}">
                  <a16:creationId xmlns:a16="http://schemas.microsoft.com/office/drawing/2014/main" id="{4C2A023E-236B-B80E-2FB0-52373E56110A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>
              <a:extLst>
                <a:ext uri="{FF2B5EF4-FFF2-40B4-BE49-F238E27FC236}">
                  <a16:creationId xmlns:a16="http://schemas.microsoft.com/office/drawing/2014/main" id="{79CD67EB-C098-6DEF-8F0B-EFEBEE271238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>
              <a:extLst>
                <a:ext uri="{FF2B5EF4-FFF2-40B4-BE49-F238E27FC236}">
                  <a16:creationId xmlns:a16="http://schemas.microsoft.com/office/drawing/2014/main" id="{A3685E00-A72C-ED5E-6989-D475CFD26356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>
            <a:extLst>
              <a:ext uri="{FF2B5EF4-FFF2-40B4-BE49-F238E27FC236}">
                <a16:creationId xmlns:a16="http://schemas.microsoft.com/office/drawing/2014/main" id="{C8C02A37-4F42-240B-3824-D6F7036F917B}"/>
              </a:ext>
            </a:extLst>
          </p:cNvPr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>
              <a:extLst>
                <a:ext uri="{FF2B5EF4-FFF2-40B4-BE49-F238E27FC236}">
                  <a16:creationId xmlns:a16="http://schemas.microsoft.com/office/drawing/2014/main" id="{B36F36FD-91BA-9FD3-A93F-6249E58D162F}"/>
                </a:ext>
              </a:extLst>
            </p:cNvPr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>
                <a:extLst>
                  <a:ext uri="{FF2B5EF4-FFF2-40B4-BE49-F238E27FC236}">
                    <a16:creationId xmlns:a16="http://schemas.microsoft.com/office/drawing/2014/main" id="{02E60AE7-8B31-952A-C014-1A12CA411DCE}"/>
                  </a:ext>
                </a:extLst>
              </p:cNvPr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>
                <a:extLst>
                  <a:ext uri="{FF2B5EF4-FFF2-40B4-BE49-F238E27FC236}">
                    <a16:creationId xmlns:a16="http://schemas.microsoft.com/office/drawing/2014/main" id="{BEE1F9BC-25CC-3727-8E01-779F8B4EBCC8}"/>
                  </a:ext>
                </a:extLst>
              </p:cNvPr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>
              <a:extLst>
                <a:ext uri="{FF2B5EF4-FFF2-40B4-BE49-F238E27FC236}">
                  <a16:creationId xmlns:a16="http://schemas.microsoft.com/office/drawing/2014/main" id="{C39F0EE6-640E-16CF-3E8A-EF36F0B7DFA8}"/>
                </a:ext>
              </a:extLst>
            </p:cNvPr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80">
            <a:extLst>
              <a:ext uri="{FF2B5EF4-FFF2-40B4-BE49-F238E27FC236}">
                <a16:creationId xmlns:a16="http://schemas.microsoft.com/office/drawing/2014/main" id="{321D20BD-C510-B34B-E945-72FD3038DCAD}"/>
              </a:ext>
            </a:extLst>
          </p:cNvPr>
          <p:cNvGrpSpPr/>
          <p:nvPr/>
        </p:nvGrpSpPr>
        <p:grpSpPr>
          <a:xfrm rot="-5400000" flipH="1">
            <a:off x="-8062" y="1615409"/>
            <a:ext cx="2595103" cy="395086"/>
            <a:chOff x="779906" y="4390560"/>
            <a:chExt cx="3183394" cy="484590"/>
          </a:xfrm>
        </p:grpSpPr>
        <p:sp>
          <p:nvSpPr>
            <p:cNvPr id="1008" name="Google Shape;1008;p80">
              <a:extLst>
                <a:ext uri="{FF2B5EF4-FFF2-40B4-BE49-F238E27FC236}">
                  <a16:creationId xmlns:a16="http://schemas.microsoft.com/office/drawing/2014/main" id="{6251164A-78D2-E108-D989-D30977AB9C94}"/>
                </a:ext>
              </a:extLst>
            </p:cNvPr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>
              <a:extLst>
                <a:ext uri="{FF2B5EF4-FFF2-40B4-BE49-F238E27FC236}">
                  <a16:creationId xmlns:a16="http://schemas.microsoft.com/office/drawing/2014/main" id="{5703765A-CDA0-8CD7-AA9B-D719B229FA77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3512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5"/>
          <p:cNvSpPr/>
          <p:nvPr/>
        </p:nvSpPr>
        <p:spPr>
          <a:xfrm>
            <a:off x="755274" y="1108927"/>
            <a:ext cx="6019500" cy="2784300"/>
          </a:xfrm>
          <a:prstGeom prst="snip2DiagRect">
            <a:avLst>
              <a:gd name="adj1" fmla="val 0"/>
              <a:gd name="adj2" fmla="val 15446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105"/>
          <p:cNvSpPr/>
          <p:nvPr/>
        </p:nvSpPr>
        <p:spPr>
          <a:xfrm>
            <a:off x="831400" y="1185125"/>
            <a:ext cx="6019500" cy="2784300"/>
          </a:xfrm>
          <a:prstGeom prst="snip2DiagRect">
            <a:avLst>
              <a:gd name="adj1" fmla="val 0"/>
              <a:gd name="adj2" fmla="val 1604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105"/>
          <p:cNvSpPr txBox="1">
            <a:spLocks noGrp="1"/>
          </p:cNvSpPr>
          <p:nvPr>
            <p:ph type="title"/>
          </p:nvPr>
        </p:nvSpPr>
        <p:spPr>
          <a:xfrm>
            <a:off x="1228199" y="1442100"/>
            <a:ext cx="5288400" cy="17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800" i="1"/>
              <a:t>Automatic Speech Recognition</a:t>
            </a:r>
            <a:br>
              <a:rPr lang="en-US" sz="2800" i="1"/>
            </a:br>
            <a:r>
              <a:rPr lang="en-US" sz="2800" i="1"/>
              <a:t>Speech-To-Text</a:t>
            </a:r>
            <a:br>
              <a:rPr lang="en-US" sz="2800" i="1"/>
            </a:br>
            <a:endParaRPr lang="en-US" sz="2800"/>
          </a:p>
        </p:txBody>
      </p:sp>
      <p:sp>
        <p:nvSpPr>
          <p:cNvPr id="1625" name="Google Shape;1625;p105"/>
          <p:cNvSpPr txBox="1">
            <a:spLocks noGrp="1"/>
          </p:cNvSpPr>
          <p:nvPr>
            <p:ph type="subTitle" idx="1"/>
          </p:nvPr>
        </p:nvSpPr>
        <p:spPr>
          <a:xfrm>
            <a:off x="2088996" y="2738025"/>
            <a:ext cx="2572528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Fast -Whisper</a:t>
            </a:r>
          </a:p>
        </p:txBody>
      </p:sp>
      <p:grpSp>
        <p:nvGrpSpPr>
          <p:cNvPr id="1626" name="Google Shape;1626;p105"/>
          <p:cNvGrpSpPr/>
          <p:nvPr/>
        </p:nvGrpSpPr>
        <p:grpSpPr>
          <a:xfrm rot="5400000" flipH="1">
            <a:off x="6533270" y="1210011"/>
            <a:ext cx="2947684" cy="527672"/>
            <a:chOff x="1358103" y="3291921"/>
            <a:chExt cx="3368397" cy="603054"/>
          </a:xfrm>
        </p:grpSpPr>
        <p:sp>
          <p:nvSpPr>
            <p:cNvPr id="1627" name="Google Shape;1627;p105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5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105"/>
          <p:cNvGrpSpPr/>
          <p:nvPr/>
        </p:nvGrpSpPr>
        <p:grpSpPr>
          <a:xfrm rot="-5400000" flipH="1">
            <a:off x="6175770" y="3405811"/>
            <a:ext cx="2947684" cy="527672"/>
            <a:chOff x="1358103" y="3291921"/>
            <a:chExt cx="3368397" cy="603054"/>
          </a:xfrm>
        </p:grpSpPr>
        <p:sp>
          <p:nvSpPr>
            <p:cNvPr id="1630" name="Google Shape;1630;p105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5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105"/>
          <p:cNvGrpSpPr/>
          <p:nvPr/>
        </p:nvGrpSpPr>
        <p:grpSpPr>
          <a:xfrm>
            <a:off x="7056150" y="445259"/>
            <a:ext cx="358200" cy="787375"/>
            <a:chOff x="4350000" y="1428034"/>
            <a:chExt cx="358200" cy="787375"/>
          </a:xfrm>
        </p:grpSpPr>
        <p:sp>
          <p:nvSpPr>
            <p:cNvPr id="1633" name="Google Shape;1633;p105"/>
            <p:cNvSpPr/>
            <p:nvPr/>
          </p:nvSpPr>
          <p:spPr>
            <a:xfrm>
              <a:off x="4350000" y="1428034"/>
              <a:ext cx="3582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5"/>
            <p:cNvSpPr/>
            <p:nvPr/>
          </p:nvSpPr>
          <p:spPr>
            <a:xfrm>
              <a:off x="4350000" y="1891709"/>
              <a:ext cx="3582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5" name="Google Shape;1635;p105"/>
          <p:cNvGrpSpPr/>
          <p:nvPr/>
        </p:nvGrpSpPr>
        <p:grpSpPr>
          <a:xfrm>
            <a:off x="8206975" y="3910884"/>
            <a:ext cx="358200" cy="787375"/>
            <a:chOff x="4350000" y="1428034"/>
            <a:chExt cx="358200" cy="787375"/>
          </a:xfrm>
        </p:grpSpPr>
        <p:sp>
          <p:nvSpPr>
            <p:cNvPr id="1636" name="Google Shape;1636;p105"/>
            <p:cNvSpPr/>
            <p:nvPr/>
          </p:nvSpPr>
          <p:spPr>
            <a:xfrm>
              <a:off x="4350000" y="1428034"/>
              <a:ext cx="3582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5"/>
            <p:cNvSpPr/>
            <p:nvPr/>
          </p:nvSpPr>
          <p:spPr>
            <a:xfrm>
              <a:off x="4350000" y="1891709"/>
              <a:ext cx="3582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Audio to Text Converter for What's App - APK Download for Android | Aptoide">
            <a:extLst>
              <a:ext uri="{FF2B5EF4-FFF2-40B4-BE49-F238E27FC236}">
                <a16:creationId xmlns:a16="http://schemas.microsoft.com/office/drawing/2014/main" id="{8275A0B3-DE88-8456-F0C5-A10978D2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57" y="2398047"/>
            <a:ext cx="1099284" cy="10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4" grpId="0"/>
      <p:bldP spid="162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1">
          <a:extLst>
            <a:ext uri="{FF2B5EF4-FFF2-40B4-BE49-F238E27FC236}">
              <a16:creationId xmlns:a16="http://schemas.microsoft.com/office/drawing/2014/main" id="{312FECC5-8DA8-5B4B-7FF9-E1FDF5FC5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p116">
            <a:extLst>
              <a:ext uri="{FF2B5EF4-FFF2-40B4-BE49-F238E27FC236}">
                <a16:creationId xmlns:a16="http://schemas.microsoft.com/office/drawing/2014/main" id="{5610544B-7A34-496B-6DDC-B509AC15CA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Whisper </a:t>
            </a:r>
            <a:endParaRPr/>
          </a:p>
        </p:txBody>
      </p:sp>
      <p:sp>
        <p:nvSpPr>
          <p:cNvPr id="3744" name="Google Shape;3744;p116">
            <a:extLst>
              <a:ext uri="{FF2B5EF4-FFF2-40B4-BE49-F238E27FC236}">
                <a16:creationId xmlns:a16="http://schemas.microsoft.com/office/drawing/2014/main" id="{43DBCDA7-4200-8F5F-1035-F4F422BCB1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631" y="2103641"/>
            <a:ext cx="1986000" cy="678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/>
              <a:t>is an open-source, optimized version of OpenAI’s Whisper</a:t>
            </a:r>
            <a:endParaRPr/>
          </a:p>
        </p:txBody>
      </p:sp>
      <p:grpSp>
        <p:nvGrpSpPr>
          <p:cNvPr id="3755" name="Google Shape;3755;p116">
            <a:extLst>
              <a:ext uri="{FF2B5EF4-FFF2-40B4-BE49-F238E27FC236}">
                <a16:creationId xmlns:a16="http://schemas.microsoft.com/office/drawing/2014/main" id="{5E9C6DC1-6686-37E0-2498-7BEB1E553791}"/>
              </a:ext>
            </a:extLst>
          </p:cNvPr>
          <p:cNvGrpSpPr/>
          <p:nvPr/>
        </p:nvGrpSpPr>
        <p:grpSpPr>
          <a:xfrm>
            <a:off x="910631" y="3019779"/>
            <a:ext cx="601393" cy="603790"/>
            <a:chOff x="2601750" y="1612625"/>
            <a:chExt cx="1123050" cy="1127525"/>
          </a:xfrm>
        </p:grpSpPr>
        <p:sp>
          <p:nvSpPr>
            <p:cNvPr id="3756" name="Google Shape;3756;p116">
              <a:extLst>
                <a:ext uri="{FF2B5EF4-FFF2-40B4-BE49-F238E27FC236}">
                  <a16:creationId xmlns:a16="http://schemas.microsoft.com/office/drawing/2014/main" id="{4D7D7F53-2643-4231-576C-92465013D01B}"/>
                </a:ext>
              </a:extLst>
            </p:cNvPr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16">
              <a:extLst>
                <a:ext uri="{FF2B5EF4-FFF2-40B4-BE49-F238E27FC236}">
                  <a16:creationId xmlns:a16="http://schemas.microsoft.com/office/drawing/2014/main" id="{70C8FF54-2E72-C1C3-ADEB-9973F8032CEE}"/>
                </a:ext>
              </a:extLst>
            </p:cNvPr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8" name="Google Shape;3758;p116">
            <a:extLst>
              <a:ext uri="{FF2B5EF4-FFF2-40B4-BE49-F238E27FC236}">
                <a16:creationId xmlns:a16="http://schemas.microsoft.com/office/drawing/2014/main" id="{AD8DCEE0-8F84-D30B-3900-F83958C1691F}"/>
              </a:ext>
            </a:extLst>
          </p:cNvPr>
          <p:cNvGrpSpPr/>
          <p:nvPr/>
        </p:nvGrpSpPr>
        <p:grpSpPr>
          <a:xfrm>
            <a:off x="3433731" y="3019779"/>
            <a:ext cx="601393" cy="603790"/>
            <a:chOff x="2601750" y="1612625"/>
            <a:chExt cx="1123050" cy="1127525"/>
          </a:xfrm>
        </p:grpSpPr>
        <p:sp>
          <p:nvSpPr>
            <p:cNvPr id="3759" name="Google Shape;3759;p116">
              <a:extLst>
                <a:ext uri="{FF2B5EF4-FFF2-40B4-BE49-F238E27FC236}">
                  <a16:creationId xmlns:a16="http://schemas.microsoft.com/office/drawing/2014/main" id="{981B5A2A-94E5-F8B1-F342-501CD8660DD0}"/>
                </a:ext>
              </a:extLst>
            </p:cNvPr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16">
              <a:extLst>
                <a:ext uri="{FF2B5EF4-FFF2-40B4-BE49-F238E27FC236}">
                  <a16:creationId xmlns:a16="http://schemas.microsoft.com/office/drawing/2014/main" id="{550AA3FD-F25B-8596-FE2D-8D3A5BF75F5F}"/>
                </a:ext>
              </a:extLst>
            </p:cNvPr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4" name="Google Shape;3764;p116">
            <a:extLst>
              <a:ext uri="{FF2B5EF4-FFF2-40B4-BE49-F238E27FC236}">
                <a16:creationId xmlns:a16="http://schemas.microsoft.com/office/drawing/2014/main" id="{21DFBCB7-8B40-4627-3B50-3989B1E71D5A}"/>
              </a:ext>
            </a:extLst>
          </p:cNvPr>
          <p:cNvGrpSpPr/>
          <p:nvPr/>
        </p:nvGrpSpPr>
        <p:grpSpPr>
          <a:xfrm>
            <a:off x="910631" y="1217741"/>
            <a:ext cx="601393" cy="603790"/>
            <a:chOff x="2601750" y="1612625"/>
            <a:chExt cx="1123050" cy="1127525"/>
          </a:xfrm>
        </p:grpSpPr>
        <p:sp>
          <p:nvSpPr>
            <p:cNvPr id="3765" name="Google Shape;3765;p116">
              <a:extLst>
                <a:ext uri="{FF2B5EF4-FFF2-40B4-BE49-F238E27FC236}">
                  <a16:creationId xmlns:a16="http://schemas.microsoft.com/office/drawing/2014/main" id="{95EF56FF-E91E-3531-1591-A1F633354B81}"/>
                </a:ext>
              </a:extLst>
            </p:cNvPr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16">
              <a:extLst>
                <a:ext uri="{FF2B5EF4-FFF2-40B4-BE49-F238E27FC236}">
                  <a16:creationId xmlns:a16="http://schemas.microsoft.com/office/drawing/2014/main" id="{2F7B70FA-FBFA-45B3-539B-01FF272A427C}"/>
                </a:ext>
              </a:extLst>
            </p:cNvPr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7" name="Google Shape;3767;p116">
            <a:extLst>
              <a:ext uri="{FF2B5EF4-FFF2-40B4-BE49-F238E27FC236}">
                <a16:creationId xmlns:a16="http://schemas.microsoft.com/office/drawing/2014/main" id="{8A840FBD-D383-310D-906C-E9CECFC70DAA}"/>
              </a:ext>
            </a:extLst>
          </p:cNvPr>
          <p:cNvGrpSpPr/>
          <p:nvPr/>
        </p:nvGrpSpPr>
        <p:grpSpPr>
          <a:xfrm>
            <a:off x="3433731" y="1217741"/>
            <a:ext cx="601393" cy="603790"/>
            <a:chOff x="2601750" y="1612625"/>
            <a:chExt cx="1123050" cy="1127525"/>
          </a:xfrm>
        </p:grpSpPr>
        <p:sp>
          <p:nvSpPr>
            <p:cNvPr id="3768" name="Google Shape;3768;p116">
              <a:extLst>
                <a:ext uri="{FF2B5EF4-FFF2-40B4-BE49-F238E27FC236}">
                  <a16:creationId xmlns:a16="http://schemas.microsoft.com/office/drawing/2014/main" id="{E88C4DD9-1895-3FDF-FE4D-8DB18FEAE605}"/>
                </a:ext>
              </a:extLst>
            </p:cNvPr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16">
              <a:extLst>
                <a:ext uri="{FF2B5EF4-FFF2-40B4-BE49-F238E27FC236}">
                  <a16:creationId xmlns:a16="http://schemas.microsoft.com/office/drawing/2014/main" id="{BC37FF24-A618-AE0F-F49F-D29A843A4BCD}"/>
                </a:ext>
              </a:extLst>
            </p:cNvPr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0" name="Google Shape;3770;p116">
            <a:extLst>
              <a:ext uri="{FF2B5EF4-FFF2-40B4-BE49-F238E27FC236}">
                <a16:creationId xmlns:a16="http://schemas.microsoft.com/office/drawing/2014/main" id="{A709B3E6-F95C-7836-7C67-AAB3D2F9610A}"/>
              </a:ext>
            </a:extLst>
          </p:cNvPr>
          <p:cNvGrpSpPr/>
          <p:nvPr/>
        </p:nvGrpSpPr>
        <p:grpSpPr>
          <a:xfrm>
            <a:off x="5911906" y="1217741"/>
            <a:ext cx="601393" cy="603790"/>
            <a:chOff x="2601750" y="1612625"/>
            <a:chExt cx="1123050" cy="1127525"/>
          </a:xfrm>
        </p:grpSpPr>
        <p:sp>
          <p:nvSpPr>
            <p:cNvPr id="3771" name="Google Shape;3771;p116">
              <a:extLst>
                <a:ext uri="{FF2B5EF4-FFF2-40B4-BE49-F238E27FC236}">
                  <a16:creationId xmlns:a16="http://schemas.microsoft.com/office/drawing/2014/main" id="{77EF5DD5-2EE4-1DF7-5723-D9829F6221CA}"/>
                </a:ext>
              </a:extLst>
            </p:cNvPr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16">
              <a:extLst>
                <a:ext uri="{FF2B5EF4-FFF2-40B4-BE49-F238E27FC236}">
                  <a16:creationId xmlns:a16="http://schemas.microsoft.com/office/drawing/2014/main" id="{A2559C41-545B-24BB-4D90-3722CBCE153D}"/>
                </a:ext>
              </a:extLst>
            </p:cNvPr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3" name="Google Shape;3773;p116">
            <a:extLst>
              <a:ext uri="{FF2B5EF4-FFF2-40B4-BE49-F238E27FC236}">
                <a16:creationId xmlns:a16="http://schemas.microsoft.com/office/drawing/2014/main" id="{2414DF72-27C9-12A3-BDFA-6D26EA5F8A8F}"/>
              </a:ext>
            </a:extLst>
          </p:cNvPr>
          <p:cNvGrpSpPr/>
          <p:nvPr/>
        </p:nvGrpSpPr>
        <p:grpSpPr>
          <a:xfrm>
            <a:off x="1512018" y="3082262"/>
            <a:ext cx="1340367" cy="325670"/>
            <a:chOff x="1512018" y="3082262"/>
            <a:chExt cx="1340367" cy="325670"/>
          </a:xfrm>
        </p:grpSpPr>
        <p:grpSp>
          <p:nvGrpSpPr>
            <p:cNvPr id="3774" name="Google Shape;3774;p116">
              <a:extLst>
                <a:ext uri="{FF2B5EF4-FFF2-40B4-BE49-F238E27FC236}">
                  <a16:creationId xmlns:a16="http://schemas.microsoft.com/office/drawing/2014/main" id="{05CEC873-F633-5875-26EA-09B7FBD17CD7}"/>
                </a:ext>
              </a:extLst>
            </p:cNvPr>
            <p:cNvGrpSpPr/>
            <p:nvPr/>
          </p:nvGrpSpPr>
          <p:grpSpPr>
            <a:xfrm rot="10800000" flipH="1">
              <a:off x="1512018" y="3235415"/>
              <a:ext cx="1340367" cy="172518"/>
              <a:chOff x="198225" y="4390550"/>
              <a:chExt cx="3765075" cy="484600"/>
            </a:xfrm>
          </p:grpSpPr>
          <p:sp>
            <p:nvSpPr>
              <p:cNvPr id="3775" name="Google Shape;3775;p116">
                <a:extLst>
                  <a:ext uri="{FF2B5EF4-FFF2-40B4-BE49-F238E27FC236}">
                    <a16:creationId xmlns:a16="http://schemas.microsoft.com/office/drawing/2014/main" id="{93773D5F-2C56-DAA4-DE4B-BB98A6288F39}"/>
                  </a:ext>
                </a:extLst>
              </p:cNvPr>
              <p:cNvSpPr/>
              <p:nvPr/>
            </p:nvSpPr>
            <p:spPr>
              <a:xfrm>
                <a:off x="198225" y="4390550"/>
                <a:ext cx="3580525" cy="392325"/>
              </a:xfrm>
              <a:custGeom>
                <a:avLst/>
                <a:gdLst/>
                <a:ahLst/>
                <a:cxnLst/>
                <a:rect l="l" t="t" r="r" b="b"/>
                <a:pathLst>
                  <a:path w="143221" h="15693" fill="none" extrusionOk="0">
                    <a:moveTo>
                      <a:pt x="1" y="7585"/>
                    </a:moveTo>
                    <a:lnTo>
                      <a:pt x="21063" y="7585"/>
                    </a:lnTo>
                    <a:lnTo>
                      <a:pt x="28659" y="1"/>
                    </a:lnTo>
                    <a:lnTo>
                      <a:pt x="118492" y="1"/>
                    </a:lnTo>
                    <a:lnTo>
                      <a:pt x="134172" y="15693"/>
                    </a:lnTo>
                    <a:lnTo>
                      <a:pt x="143221" y="15693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116">
                <a:extLst>
                  <a:ext uri="{FF2B5EF4-FFF2-40B4-BE49-F238E27FC236}">
                    <a16:creationId xmlns:a16="http://schemas.microsoft.com/office/drawing/2014/main" id="{E65671EA-FD00-AE28-B21B-A8B285E7D5F4}"/>
                  </a:ext>
                </a:extLst>
              </p:cNvPr>
              <p:cNvSpPr/>
              <p:nvPr/>
            </p:nvSpPr>
            <p:spPr>
              <a:xfrm>
                <a:off x="3778725" y="4690575"/>
                <a:ext cx="18457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7383" fill="none" extrusionOk="0">
                    <a:moveTo>
                      <a:pt x="1" y="3692"/>
                    </a:moveTo>
                    <a:cubicBezTo>
                      <a:pt x="1" y="1656"/>
                      <a:pt x="1656" y="1"/>
                      <a:pt x="3692" y="1"/>
                    </a:cubicBezTo>
                    <a:cubicBezTo>
                      <a:pt x="5728" y="1"/>
                      <a:pt x="7383" y="1656"/>
                      <a:pt x="7383" y="3692"/>
                    </a:cubicBezTo>
                    <a:cubicBezTo>
                      <a:pt x="7383" y="5728"/>
                      <a:pt x="5728" y="7383"/>
                      <a:pt x="3692" y="7383"/>
                    </a:cubicBezTo>
                    <a:cubicBezTo>
                      <a:pt x="1656" y="7383"/>
                      <a:pt x="1" y="5728"/>
                      <a:pt x="1" y="36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77" name="Google Shape;3777;p116">
              <a:extLst>
                <a:ext uri="{FF2B5EF4-FFF2-40B4-BE49-F238E27FC236}">
                  <a16:creationId xmlns:a16="http://schemas.microsoft.com/office/drawing/2014/main" id="{8F9CC057-2B6E-25E8-DD3A-7B037DC180E2}"/>
                </a:ext>
              </a:extLst>
            </p:cNvPr>
            <p:cNvSpPr/>
            <p:nvPr/>
          </p:nvSpPr>
          <p:spPr>
            <a:xfrm rot="5400000">
              <a:off x="2339826" y="3082712"/>
              <a:ext cx="266100" cy="2652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8" name="Google Shape;3778;p116">
            <a:extLst>
              <a:ext uri="{FF2B5EF4-FFF2-40B4-BE49-F238E27FC236}">
                <a16:creationId xmlns:a16="http://schemas.microsoft.com/office/drawing/2014/main" id="{E3DC5264-67FB-2249-98FB-2192EEB4577E}"/>
              </a:ext>
            </a:extLst>
          </p:cNvPr>
          <p:cNvGrpSpPr/>
          <p:nvPr/>
        </p:nvGrpSpPr>
        <p:grpSpPr>
          <a:xfrm>
            <a:off x="1512018" y="1433377"/>
            <a:ext cx="1340367" cy="335260"/>
            <a:chOff x="1512018" y="1433377"/>
            <a:chExt cx="1340367" cy="335260"/>
          </a:xfrm>
        </p:grpSpPr>
        <p:grpSp>
          <p:nvGrpSpPr>
            <p:cNvPr id="3779" name="Google Shape;3779;p116">
              <a:extLst>
                <a:ext uri="{FF2B5EF4-FFF2-40B4-BE49-F238E27FC236}">
                  <a16:creationId xmlns:a16="http://schemas.microsoft.com/office/drawing/2014/main" id="{7FE46BF6-0746-130A-0296-A12ADC94E5AF}"/>
                </a:ext>
              </a:extLst>
            </p:cNvPr>
            <p:cNvGrpSpPr/>
            <p:nvPr/>
          </p:nvGrpSpPr>
          <p:grpSpPr>
            <a:xfrm>
              <a:off x="1512018" y="1433377"/>
              <a:ext cx="1340367" cy="172518"/>
              <a:chOff x="198225" y="4390550"/>
              <a:chExt cx="3765075" cy="484600"/>
            </a:xfrm>
          </p:grpSpPr>
          <p:sp>
            <p:nvSpPr>
              <p:cNvPr id="3780" name="Google Shape;3780;p116">
                <a:extLst>
                  <a:ext uri="{FF2B5EF4-FFF2-40B4-BE49-F238E27FC236}">
                    <a16:creationId xmlns:a16="http://schemas.microsoft.com/office/drawing/2014/main" id="{EC67FDDC-166F-9C44-63B1-1AD603916501}"/>
                  </a:ext>
                </a:extLst>
              </p:cNvPr>
              <p:cNvSpPr/>
              <p:nvPr/>
            </p:nvSpPr>
            <p:spPr>
              <a:xfrm>
                <a:off x="198225" y="4390550"/>
                <a:ext cx="3580525" cy="392325"/>
              </a:xfrm>
              <a:custGeom>
                <a:avLst/>
                <a:gdLst/>
                <a:ahLst/>
                <a:cxnLst/>
                <a:rect l="l" t="t" r="r" b="b"/>
                <a:pathLst>
                  <a:path w="143221" h="15693" fill="none" extrusionOk="0">
                    <a:moveTo>
                      <a:pt x="1" y="7585"/>
                    </a:moveTo>
                    <a:lnTo>
                      <a:pt x="21063" y="7585"/>
                    </a:lnTo>
                    <a:lnTo>
                      <a:pt x="28659" y="1"/>
                    </a:lnTo>
                    <a:lnTo>
                      <a:pt x="118492" y="1"/>
                    </a:lnTo>
                    <a:lnTo>
                      <a:pt x="134172" y="15693"/>
                    </a:lnTo>
                    <a:lnTo>
                      <a:pt x="143221" y="15693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116">
                <a:extLst>
                  <a:ext uri="{FF2B5EF4-FFF2-40B4-BE49-F238E27FC236}">
                    <a16:creationId xmlns:a16="http://schemas.microsoft.com/office/drawing/2014/main" id="{ABFD70A1-999B-E4ED-56DA-883AB97DA739}"/>
                  </a:ext>
                </a:extLst>
              </p:cNvPr>
              <p:cNvSpPr/>
              <p:nvPr/>
            </p:nvSpPr>
            <p:spPr>
              <a:xfrm>
                <a:off x="3778725" y="4690575"/>
                <a:ext cx="18457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7383" fill="none" extrusionOk="0">
                    <a:moveTo>
                      <a:pt x="1" y="3692"/>
                    </a:moveTo>
                    <a:cubicBezTo>
                      <a:pt x="1" y="1656"/>
                      <a:pt x="1656" y="1"/>
                      <a:pt x="3692" y="1"/>
                    </a:cubicBezTo>
                    <a:cubicBezTo>
                      <a:pt x="5728" y="1"/>
                      <a:pt x="7383" y="1656"/>
                      <a:pt x="7383" y="3692"/>
                    </a:cubicBezTo>
                    <a:cubicBezTo>
                      <a:pt x="7383" y="5728"/>
                      <a:pt x="5728" y="7383"/>
                      <a:pt x="3692" y="7383"/>
                    </a:cubicBezTo>
                    <a:cubicBezTo>
                      <a:pt x="1656" y="7383"/>
                      <a:pt x="1" y="5728"/>
                      <a:pt x="1" y="36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2" name="Google Shape;3782;p116">
              <a:extLst>
                <a:ext uri="{FF2B5EF4-FFF2-40B4-BE49-F238E27FC236}">
                  <a16:creationId xmlns:a16="http://schemas.microsoft.com/office/drawing/2014/main" id="{D8894746-34B9-8BCF-715B-50ADE15D4C7C}"/>
                </a:ext>
              </a:extLst>
            </p:cNvPr>
            <p:cNvSpPr/>
            <p:nvPr/>
          </p:nvSpPr>
          <p:spPr>
            <a:xfrm rot="5400000">
              <a:off x="1733376" y="1502987"/>
              <a:ext cx="266100" cy="2652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3" name="Google Shape;3783;p116">
            <a:extLst>
              <a:ext uri="{FF2B5EF4-FFF2-40B4-BE49-F238E27FC236}">
                <a16:creationId xmlns:a16="http://schemas.microsoft.com/office/drawing/2014/main" id="{7DBDDE32-502B-1461-A1E4-E2BD4FE49405}"/>
              </a:ext>
            </a:extLst>
          </p:cNvPr>
          <p:cNvGrpSpPr/>
          <p:nvPr/>
        </p:nvGrpSpPr>
        <p:grpSpPr>
          <a:xfrm>
            <a:off x="4035118" y="1433377"/>
            <a:ext cx="1377933" cy="438635"/>
            <a:chOff x="4035118" y="1433377"/>
            <a:chExt cx="1377933" cy="438635"/>
          </a:xfrm>
        </p:grpSpPr>
        <p:grpSp>
          <p:nvGrpSpPr>
            <p:cNvPr id="3784" name="Google Shape;3784;p116">
              <a:extLst>
                <a:ext uri="{FF2B5EF4-FFF2-40B4-BE49-F238E27FC236}">
                  <a16:creationId xmlns:a16="http://schemas.microsoft.com/office/drawing/2014/main" id="{7C502D5A-EBAD-9876-22C9-6D442F798096}"/>
                </a:ext>
              </a:extLst>
            </p:cNvPr>
            <p:cNvGrpSpPr/>
            <p:nvPr/>
          </p:nvGrpSpPr>
          <p:grpSpPr>
            <a:xfrm rot="10800000" flipH="1">
              <a:off x="4035118" y="1433377"/>
              <a:ext cx="1340367" cy="172518"/>
              <a:chOff x="198225" y="4390550"/>
              <a:chExt cx="3765075" cy="484600"/>
            </a:xfrm>
          </p:grpSpPr>
          <p:sp>
            <p:nvSpPr>
              <p:cNvPr id="3785" name="Google Shape;3785;p116">
                <a:extLst>
                  <a:ext uri="{FF2B5EF4-FFF2-40B4-BE49-F238E27FC236}">
                    <a16:creationId xmlns:a16="http://schemas.microsoft.com/office/drawing/2014/main" id="{6BED05DE-22D8-E071-BA1B-FA943A135B23}"/>
                  </a:ext>
                </a:extLst>
              </p:cNvPr>
              <p:cNvSpPr/>
              <p:nvPr/>
            </p:nvSpPr>
            <p:spPr>
              <a:xfrm>
                <a:off x="198225" y="4390550"/>
                <a:ext cx="3580525" cy="392325"/>
              </a:xfrm>
              <a:custGeom>
                <a:avLst/>
                <a:gdLst/>
                <a:ahLst/>
                <a:cxnLst/>
                <a:rect l="l" t="t" r="r" b="b"/>
                <a:pathLst>
                  <a:path w="143221" h="15693" fill="none" extrusionOk="0">
                    <a:moveTo>
                      <a:pt x="1" y="7585"/>
                    </a:moveTo>
                    <a:lnTo>
                      <a:pt x="21063" y="7585"/>
                    </a:lnTo>
                    <a:lnTo>
                      <a:pt x="28659" y="1"/>
                    </a:lnTo>
                    <a:lnTo>
                      <a:pt x="118492" y="1"/>
                    </a:lnTo>
                    <a:lnTo>
                      <a:pt x="134172" y="15693"/>
                    </a:lnTo>
                    <a:lnTo>
                      <a:pt x="143221" y="15693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116">
                <a:extLst>
                  <a:ext uri="{FF2B5EF4-FFF2-40B4-BE49-F238E27FC236}">
                    <a16:creationId xmlns:a16="http://schemas.microsoft.com/office/drawing/2014/main" id="{4005ED30-EE95-FFB1-DEAD-30359F13DAF8}"/>
                  </a:ext>
                </a:extLst>
              </p:cNvPr>
              <p:cNvSpPr/>
              <p:nvPr/>
            </p:nvSpPr>
            <p:spPr>
              <a:xfrm>
                <a:off x="3778725" y="4690575"/>
                <a:ext cx="18457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7383" fill="none" extrusionOk="0">
                    <a:moveTo>
                      <a:pt x="1" y="3692"/>
                    </a:moveTo>
                    <a:cubicBezTo>
                      <a:pt x="1" y="1656"/>
                      <a:pt x="1656" y="1"/>
                      <a:pt x="3692" y="1"/>
                    </a:cubicBezTo>
                    <a:cubicBezTo>
                      <a:pt x="5728" y="1"/>
                      <a:pt x="7383" y="1656"/>
                      <a:pt x="7383" y="3692"/>
                    </a:cubicBezTo>
                    <a:cubicBezTo>
                      <a:pt x="7383" y="5728"/>
                      <a:pt x="5728" y="7383"/>
                      <a:pt x="3692" y="7383"/>
                    </a:cubicBezTo>
                    <a:cubicBezTo>
                      <a:pt x="1656" y="7383"/>
                      <a:pt x="1" y="5728"/>
                      <a:pt x="1" y="36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7" name="Google Shape;3787;p116">
              <a:extLst>
                <a:ext uri="{FF2B5EF4-FFF2-40B4-BE49-F238E27FC236}">
                  <a16:creationId xmlns:a16="http://schemas.microsoft.com/office/drawing/2014/main" id="{2D97EF66-4D7E-C3C2-A601-4894383459A6}"/>
                </a:ext>
              </a:extLst>
            </p:cNvPr>
            <p:cNvSpPr/>
            <p:nvPr/>
          </p:nvSpPr>
          <p:spPr>
            <a:xfrm rot="5400000">
              <a:off x="5147401" y="1606362"/>
              <a:ext cx="266100" cy="2652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8" name="Google Shape;3788;p116">
            <a:extLst>
              <a:ext uri="{FF2B5EF4-FFF2-40B4-BE49-F238E27FC236}">
                <a16:creationId xmlns:a16="http://schemas.microsoft.com/office/drawing/2014/main" id="{33E8A169-EA13-1C67-ECB6-71A0AC8567F6}"/>
              </a:ext>
            </a:extLst>
          </p:cNvPr>
          <p:cNvGrpSpPr/>
          <p:nvPr/>
        </p:nvGrpSpPr>
        <p:grpSpPr>
          <a:xfrm>
            <a:off x="4035118" y="3235415"/>
            <a:ext cx="1340367" cy="322573"/>
            <a:chOff x="4035118" y="3235415"/>
            <a:chExt cx="1340367" cy="322573"/>
          </a:xfrm>
        </p:grpSpPr>
        <p:grpSp>
          <p:nvGrpSpPr>
            <p:cNvPr id="3789" name="Google Shape;3789;p116">
              <a:extLst>
                <a:ext uri="{FF2B5EF4-FFF2-40B4-BE49-F238E27FC236}">
                  <a16:creationId xmlns:a16="http://schemas.microsoft.com/office/drawing/2014/main" id="{3EC5D0F2-051E-0DD5-D588-1FD2E2F88AA2}"/>
                </a:ext>
              </a:extLst>
            </p:cNvPr>
            <p:cNvGrpSpPr/>
            <p:nvPr/>
          </p:nvGrpSpPr>
          <p:grpSpPr>
            <a:xfrm>
              <a:off x="4035118" y="3235415"/>
              <a:ext cx="1340367" cy="172518"/>
              <a:chOff x="198225" y="4390550"/>
              <a:chExt cx="3765075" cy="484600"/>
            </a:xfrm>
          </p:grpSpPr>
          <p:sp>
            <p:nvSpPr>
              <p:cNvPr id="3790" name="Google Shape;3790;p116">
                <a:extLst>
                  <a:ext uri="{FF2B5EF4-FFF2-40B4-BE49-F238E27FC236}">
                    <a16:creationId xmlns:a16="http://schemas.microsoft.com/office/drawing/2014/main" id="{E2FF2C1C-C42F-05B3-EFB3-A17D98EF3554}"/>
                  </a:ext>
                </a:extLst>
              </p:cNvPr>
              <p:cNvSpPr/>
              <p:nvPr/>
            </p:nvSpPr>
            <p:spPr>
              <a:xfrm>
                <a:off x="198225" y="4390550"/>
                <a:ext cx="3580525" cy="392325"/>
              </a:xfrm>
              <a:custGeom>
                <a:avLst/>
                <a:gdLst/>
                <a:ahLst/>
                <a:cxnLst/>
                <a:rect l="l" t="t" r="r" b="b"/>
                <a:pathLst>
                  <a:path w="143221" h="15693" fill="none" extrusionOk="0">
                    <a:moveTo>
                      <a:pt x="1" y="7585"/>
                    </a:moveTo>
                    <a:lnTo>
                      <a:pt x="21063" y="7585"/>
                    </a:lnTo>
                    <a:lnTo>
                      <a:pt x="28659" y="1"/>
                    </a:lnTo>
                    <a:lnTo>
                      <a:pt x="118492" y="1"/>
                    </a:lnTo>
                    <a:lnTo>
                      <a:pt x="134172" y="15693"/>
                    </a:lnTo>
                    <a:lnTo>
                      <a:pt x="143221" y="15693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116">
                <a:extLst>
                  <a:ext uri="{FF2B5EF4-FFF2-40B4-BE49-F238E27FC236}">
                    <a16:creationId xmlns:a16="http://schemas.microsoft.com/office/drawing/2014/main" id="{CC0DA072-FC35-289E-F237-27EBC9843E91}"/>
                  </a:ext>
                </a:extLst>
              </p:cNvPr>
              <p:cNvSpPr/>
              <p:nvPr/>
            </p:nvSpPr>
            <p:spPr>
              <a:xfrm>
                <a:off x="3778725" y="4690575"/>
                <a:ext cx="18457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7383" fill="none" extrusionOk="0">
                    <a:moveTo>
                      <a:pt x="1" y="3692"/>
                    </a:moveTo>
                    <a:cubicBezTo>
                      <a:pt x="1" y="1656"/>
                      <a:pt x="1656" y="1"/>
                      <a:pt x="3692" y="1"/>
                    </a:cubicBezTo>
                    <a:cubicBezTo>
                      <a:pt x="5728" y="1"/>
                      <a:pt x="7383" y="1656"/>
                      <a:pt x="7383" y="3692"/>
                    </a:cubicBezTo>
                    <a:cubicBezTo>
                      <a:pt x="7383" y="5728"/>
                      <a:pt x="5728" y="7383"/>
                      <a:pt x="3692" y="7383"/>
                    </a:cubicBezTo>
                    <a:cubicBezTo>
                      <a:pt x="1656" y="7383"/>
                      <a:pt x="1" y="5728"/>
                      <a:pt x="1" y="36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2" name="Google Shape;3792;p116">
              <a:extLst>
                <a:ext uri="{FF2B5EF4-FFF2-40B4-BE49-F238E27FC236}">
                  <a16:creationId xmlns:a16="http://schemas.microsoft.com/office/drawing/2014/main" id="{7BF4173E-ACED-4440-9E3D-8BC5D0EBEBCF}"/>
                </a:ext>
              </a:extLst>
            </p:cNvPr>
            <p:cNvSpPr/>
            <p:nvPr/>
          </p:nvSpPr>
          <p:spPr>
            <a:xfrm rot="5400000">
              <a:off x="4249089" y="3292337"/>
              <a:ext cx="266100" cy="2652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8" name="Google Shape;3798;p116">
            <a:extLst>
              <a:ext uri="{FF2B5EF4-FFF2-40B4-BE49-F238E27FC236}">
                <a16:creationId xmlns:a16="http://schemas.microsoft.com/office/drawing/2014/main" id="{00ACDFD7-79E2-3A4A-F44E-302F2FB8F512}"/>
              </a:ext>
            </a:extLst>
          </p:cNvPr>
          <p:cNvGrpSpPr/>
          <p:nvPr/>
        </p:nvGrpSpPr>
        <p:grpSpPr>
          <a:xfrm>
            <a:off x="6513293" y="1433377"/>
            <a:ext cx="1340367" cy="335260"/>
            <a:chOff x="6513293" y="1433377"/>
            <a:chExt cx="1340367" cy="335260"/>
          </a:xfrm>
        </p:grpSpPr>
        <p:grpSp>
          <p:nvGrpSpPr>
            <p:cNvPr id="3799" name="Google Shape;3799;p116">
              <a:extLst>
                <a:ext uri="{FF2B5EF4-FFF2-40B4-BE49-F238E27FC236}">
                  <a16:creationId xmlns:a16="http://schemas.microsoft.com/office/drawing/2014/main" id="{7BD0CD40-2795-9C1B-CD52-1E987872B444}"/>
                </a:ext>
              </a:extLst>
            </p:cNvPr>
            <p:cNvGrpSpPr/>
            <p:nvPr/>
          </p:nvGrpSpPr>
          <p:grpSpPr>
            <a:xfrm>
              <a:off x="6513293" y="1433377"/>
              <a:ext cx="1340367" cy="172518"/>
              <a:chOff x="198225" y="4390550"/>
              <a:chExt cx="3765075" cy="484600"/>
            </a:xfrm>
          </p:grpSpPr>
          <p:sp>
            <p:nvSpPr>
              <p:cNvPr id="3800" name="Google Shape;3800;p116">
                <a:extLst>
                  <a:ext uri="{FF2B5EF4-FFF2-40B4-BE49-F238E27FC236}">
                    <a16:creationId xmlns:a16="http://schemas.microsoft.com/office/drawing/2014/main" id="{6C37A1B1-F1AE-EB8B-EA92-2F71B0466A4F}"/>
                  </a:ext>
                </a:extLst>
              </p:cNvPr>
              <p:cNvSpPr/>
              <p:nvPr/>
            </p:nvSpPr>
            <p:spPr>
              <a:xfrm>
                <a:off x="198225" y="4390550"/>
                <a:ext cx="3580525" cy="392325"/>
              </a:xfrm>
              <a:custGeom>
                <a:avLst/>
                <a:gdLst/>
                <a:ahLst/>
                <a:cxnLst/>
                <a:rect l="l" t="t" r="r" b="b"/>
                <a:pathLst>
                  <a:path w="143221" h="15693" fill="none" extrusionOk="0">
                    <a:moveTo>
                      <a:pt x="1" y="7585"/>
                    </a:moveTo>
                    <a:lnTo>
                      <a:pt x="21063" y="7585"/>
                    </a:lnTo>
                    <a:lnTo>
                      <a:pt x="28659" y="1"/>
                    </a:lnTo>
                    <a:lnTo>
                      <a:pt x="118492" y="1"/>
                    </a:lnTo>
                    <a:lnTo>
                      <a:pt x="134172" y="15693"/>
                    </a:lnTo>
                    <a:lnTo>
                      <a:pt x="143221" y="15693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116">
                <a:extLst>
                  <a:ext uri="{FF2B5EF4-FFF2-40B4-BE49-F238E27FC236}">
                    <a16:creationId xmlns:a16="http://schemas.microsoft.com/office/drawing/2014/main" id="{E3E10A99-3DA7-E959-4DFF-004B8A18F62A}"/>
                  </a:ext>
                </a:extLst>
              </p:cNvPr>
              <p:cNvSpPr/>
              <p:nvPr/>
            </p:nvSpPr>
            <p:spPr>
              <a:xfrm>
                <a:off x="3778725" y="4690575"/>
                <a:ext cx="18457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7383" fill="none" extrusionOk="0">
                    <a:moveTo>
                      <a:pt x="1" y="3692"/>
                    </a:moveTo>
                    <a:cubicBezTo>
                      <a:pt x="1" y="1656"/>
                      <a:pt x="1656" y="1"/>
                      <a:pt x="3692" y="1"/>
                    </a:cubicBezTo>
                    <a:cubicBezTo>
                      <a:pt x="5728" y="1"/>
                      <a:pt x="7383" y="1656"/>
                      <a:pt x="7383" y="3692"/>
                    </a:cubicBezTo>
                    <a:cubicBezTo>
                      <a:pt x="7383" y="5728"/>
                      <a:pt x="5728" y="7383"/>
                      <a:pt x="3692" y="7383"/>
                    </a:cubicBezTo>
                    <a:cubicBezTo>
                      <a:pt x="1656" y="7383"/>
                      <a:pt x="1" y="5728"/>
                      <a:pt x="1" y="36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2" name="Google Shape;3802;p116">
              <a:extLst>
                <a:ext uri="{FF2B5EF4-FFF2-40B4-BE49-F238E27FC236}">
                  <a16:creationId xmlns:a16="http://schemas.microsoft.com/office/drawing/2014/main" id="{02DA1FA3-3642-5A95-6AE9-8895E46B3D68}"/>
                </a:ext>
              </a:extLst>
            </p:cNvPr>
            <p:cNvSpPr/>
            <p:nvPr/>
          </p:nvSpPr>
          <p:spPr>
            <a:xfrm rot="5400000">
              <a:off x="6742126" y="1502987"/>
              <a:ext cx="266100" cy="2652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3" name="Google Shape;3803;p116">
            <a:extLst>
              <a:ext uri="{FF2B5EF4-FFF2-40B4-BE49-F238E27FC236}">
                <a16:creationId xmlns:a16="http://schemas.microsoft.com/office/drawing/2014/main" id="{E07D7339-2686-3389-1C8A-5DFB146E3481}"/>
              </a:ext>
            </a:extLst>
          </p:cNvPr>
          <p:cNvGrpSpPr/>
          <p:nvPr/>
        </p:nvGrpSpPr>
        <p:grpSpPr>
          <a:xfrm>
            <a:off x="6060106" y="1344862"/>
            <a:ext cx="319339" cy="325805"/>
            <a:chOff x="-65129950" y="2646800"/>
            <a:chExt cx="311125" cy="317425"/>
          </a:xfrm>
        </p:grpSpPr>
        <p:sp>
          <p:nvSpPr>
            <p:cNvPr id="3804" name="Google Shape;3804;p116">
              <a:extLst>
                <a:ext uri="{FF2B5EF4-FFF2-40B4-BE49-F238E27FC236}">
                  <a16:creationId xmlns:a16="http://schemas.microsoft.com/office/drawing/2014/main" id="{49825873-0473-C974-E56E-608C19534BF0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16">
              <a:extLst>
                <a:ext uri="{FF2B5EF4-FFF2-40B4-BE49-F238E27FC236}">
                  <a16:creationId xmlns:a16="http://schemas.microsoft.com/office/drawing/2014/main" id="{28A7F103-CCAF-D96F-AD47-38508869AE81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6" name="Google Shape;3806;p116">
            <a:extLst>
              <a:ext uri="{FF2B5EF4-FFF2-40B4-BE49-F238E27FC236}">
                <a16:creationId xmlns:a16="http://schemas.microsoft.com/office/drawing/2014/main" id="{90B805BA-8E09-6FB3-9F27-CEEFC9762FF8}"/>
              </a:ext>
            </a:extLst>
          </p:cNvPr>
          <p:cNvGrpSpPr/>
          <p:nvPr/>
        </p:nvGrpSpPr>
        <p:grpSpPr>
          <a:xfrm>
            <a:off x="1052495" y="1358365"/>
            <a:ext cx="319342" cy="322550"/>
            <a:chOff x="-64764500" y="2280550"/>
            <a:chExt cx="316650" cy="319800"/>
          </a:xfrm>
        </p:grpSpPr>
        <p:sp>
          <p:nvSpPr>
            <p:cNvPr id="3807" name="Google Shape;3807;p116">
              <a:extLst>
                <a:ext uri="{FF2B5EF4-FFF2-40B4-BE49-F238E27FC236}">
                  <a16:creationId xmlns:a16="http://schemas.microsoft.com/office/drawing/2014/main" id="{272E5507-7803-0552-5998-62BF167CEEDF}"/>
                </a:ext>
              </a:extLst>
            </p:cNvPr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16">
              <a:extLst>
                <a:ext uri="{FF2B5EF4-FFF2-40B4-BE49-F238E27FC236}">
                  <a16:creationId xmlns:a16="http://schemas.microsoft.com/office/drawing/2014/main" id="{08439E75-D067-1C2A-540B-DEC8FD2B16D4}"/>
                </a:ext>
              </a:extLst>
            </p:cNvPr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2" name="Google Shape;3812;p116">
            <a:extLst>
              <a:ext uri="{FF2B5EF4-FFF2-40B4-BE49-F238E27FC236}">
                <a16:creationId xmlns:a16="http://schemas.microsoft.com/office/drawing/2014/main" id="{16FA4AEE-67EA-09F2-98FF-C2DD6ED74969}"/>
              </a:ext>
            </a:extLst>
          </p:cNvPr>
          <p:cNvGrpSpPr/>
          <p:nvPr/>
        </p:nvGrpSpPr>
        <p:grpSpPr>
          <a:xfrm>
            <a:off x="1052495" y="3179275"/>
            <a:ext cx="319337" cy="317648"/>
            <a:chOff x="1412450" y="1954475"/>
            <a:chExt cx="297750" cy="296175"/>
          </a:xfrm>
        </p:grpSpPr>
        <p:sp>
          <p:nvSpPr>
            <p:cNvPr id="3813" name="Google Shape;3813;p116">
              <a:extLst>
                <a:ext uri="{FF2B5EF4-FFF2-40B4-BE49-F238E27FC236}">
                  <a16:creationId xmlns:a16="http://schemas.microsoft.com/office/drawing/2014/main" id="{E18165C5-9F87-F906-C60B-8C01A1F57F48}"/>
                </a:ext>
              </a:extLst>
            </p:cNvPr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16">
              <a:extLst>
                <a:ext uri="{FF2B5EF4-FFF2-40B4-BE49-F238E27FC236}">
                  <a16:creationId xmlns:a16="http://schemas.microsoft.com/office/drawing/2014/main" id="{2B7DB268-639D-8711-8D23-526B8F42FD39}"/>
                </a:ext>
              </a:extLst>
            </p:cNvPr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5" name="Google Shape;3815;p116">
            <a:extLst>
              <a:ext uri="{FF2B5EF4-FFF2-40B4-BE49-F238E27FC236}">
                <a16:creationId xmlns:a16="http://schemas.microsoft.com/office/drawing/2014/main" id="{F4709767-0B55-42D3-A471-CC8396E9D1C5}"/>
              </a:ext>
            </a:extLst>
          </p:cNvPr>
          <p:cNvSpPr/>
          <p:nvPr/>
        </p:nvSpPr>
        <p:spPr>
          <a:xfrm>
            <a:off x="3558856" y="1365050"/>
            <a:ext cx="350403" cy="347586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6" name="Google Shape;3816;p116">
            <a:extLst>
              <a:ext uri="{FF2B5EF4-FFF2-40B4-BE49-F238E27FC236}">
                <a16:creationId xmlns:a16="http://schemas.microsoft.com/office/drawing/2014/main" id="{9B2699DB-74C4-F9EF-8A30-735D1E72D0F7}"/>
              </a:ext>
            </a:extLst>
          </p:cNvPr>
          <p:cNvGrpSpPr/>
          <p:nvPr/>
        </p:nvGrpSpPr>
        <p:grpSpPr>
          <a:xfrm>
            <a:off x="3574926" y="3200947"/>
            <a:ext cx="319337" cy="241405"/>
            <a:chOff x="3962775" y="1990700"/>
            <a:chExt cx="296975" cy="224500"/>
          </a:xfrm>
        </p:grpSpPr>
        <p:sp>
          <p:nvSpPr>
            <p:cNvPr id="3817" name="Google Shape;3817;p116">
              <a:extLst>
                <a:ext uri="{FF2B5EF4-FFF2-40B4-BE49-F238E27FC236}">
                  <a16:creationId xmlns:a16="http://schemas.microsoft.com/office/drawing/2014/main" id="{28779C9F-0F6D-EAF0-BB94-3CB0BF11754E}"/>
                </a:ext>
              </a:extLst>
            </p:cNvPr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16">
              <a:extLst>
                <a:ext uri="{FF2B5EF4-FFF2-40B4-BE49-F238E27FC236}">
                  <a16:creationId xmlns:a16="http://schemas.microsoft.com/office/drawing/2014/main" id="{8E8B747A-AF4D-A1AF-8311-94042D6E5A93}"/>
                </a:ext>
              </a:extLst>
            </p:cNvPr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16">
              <a:extLst>
                <a:ext uri="{FF2B5EF4-FFF2-40B4-BE49-F238E27FC236}">
                  <a16:creationId xmlns:a16="http://schemas.microsoft.com/office/drawing/2014/main" id="{418848B1-2339-3EC5-7106-02BE83B74BBC}"/>
                </a:ext>
              </a:extLst>
            </p:cNvPr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16">
              <a:extLst>
                <a:ext uri="{FF2B5EF4-FFF2-40B4-BE49-F238E27FC236}">
                  <a16:creationId xmlns:a16="http://schemas.microsoft.com/office/drawing/2014/main" id="{A64A8DB0-95DC-1F1D-0E37-890FE3195EB7}"/>
                </a:ext>
              </a:extLst>
            </p:cNvPr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3744;p116">
            <a:extLst>
              <a:ext uri="{FF2B5EF4-FFF2-40B4-BE49-F238E27FC236}">
                <a16:creationId xmlns:a16="http://schemas.microsoft.com/office/drawing/2014/main" id="{E1F41F1A-2C56-060C-6273-815E29B4D2D3}"/>
              </a:ext>
            </a:extLst>
          </p:cNvPr>
          <p:cNvSpPr txBox="1">
            <a:spLocks/>
          </p:cNvSpPr>
          <p:nvPr/>
        </p:nvSpPr>
        <p:spPr>
          <a:xfrm>
            <a:off x="5911906" y="2061243"/>
            <a:ext cx="1986000" cy="85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b="1"/>
              <a:t>4× faster</a:t>
            </a:r>
            <a:r>
              <a:rPr lang="en-US"/>
              <a:t> than the original Whisper model, based on benchmark results</a:t>
            </a:r>
          </a:p>
        </p:txBody>
      </p:sp>
      <p:sp>
        <p:nvSpPr>
          <p:cNvPr id="26" name="Google Shape;3744;p116">
            <a:extLst>
              <a:ext uri="{FF2B5EF4-FFF2-40B4-BE49-F238E27FC236}">
                <a16:creationId xmlns:a16="http://schemas.microsoft.com/office/drawing/2014/main" id="{EE76ABCA-7ADA-7903-6D1E-76AE0922D5DC}"/>
              </a:ext>
            </a:extLst>
          </p:cNvPr>
          <p:cNvSpPr txBox="1">
            <a:spLocks/>
          </p:cNvSpPr>
          <p:nvPr/>
        </p:nvSpPr>
        <p:spPr>
          <a:xfrm>
            <a:off x="3579451" y="2104534"/>
            <a:ext cx="1986000" cy="85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/>
              <a:t>Built on </a:t>
            </a:r>
            <a:r>
              <a:rPr lang="en-US" b="1"/>
              <a:t>CTranslate2</a:t>
            </a:r>
            <a:r>
              <a:rPr lang="en-US"/>
              <a:t>, a fast inference engine for Transformer models</a:t>
            </a:r>
          </a:p>
        </p:txBody>
      </p:sp>
      <p:sp>
        <p:nvSpPr>
          <p:cNvPr id="27" name="Google Shape;3744;p116">
            <a:extLst>
              <a:ext uri="{FF2B5EF4-FFF2-40B4-BE49-F238E27FC236}">
                <a16:creationId xmlns:a16="http://schemas.microsoft.com/office/drawing/2014/main" id="{656A3E7E-123A-B998-B0B5-EB8A232C8821}"/>
              </a:ext>
            </a:extLst>
          </p:cNvPr>
          <p:cNvSpPr txBox="1">
            <a:spLocks/>
          </p:cNvSpPr>
          <p:nvPr/>
        </p:nvSpPr>
        <p:spPr>
          <a:xfrm>
            <a:off x="958746" y="3834095"/>
            <a:ext cx="1986000" cy="85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b="1"/>
              <a:t>Memory-efficient</a:t>
            </a:r>
            <a:r>
              <a:rPr lang="en-US"/>
              <a:t> – works well on low-resource devices</a:t>
            </a:r>
          </a:p>
        </p:txBody>
      </p:sp>
      <p:sp>
        <p:nvSpPr>
          <p:cNvPr id="28" name="Google Shape;3744;p116">
            <a:extLst>
              <a:ext uri="{FF2B5EF4-FFF2-40B4-BE49-F238E27FC236}">
                <a16:creationId xmlns:a16="http://schemas.microsoft.com/office/drawing/2014/main" id="{0B930F62-BE12-7CE3-59A6-53A7A601E97A}"/>
              </a:ext>
            </a:extLst>
          </p:cNvPr>
          <p:cNvSpPr txBox="1">
            <a:spLocks/>
          </p:cNvSpPr>
          <p:nvPr/>
        </p:nvSpPr>
        <p:spPr>
          <a:xfrm>
            <a:off x="3579451" y="3807674"/>
            <a:ext cx="1986000" cy="85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/>
              <a:t>Ideal for </a:t>
            </a:r>
            <a:r>
              <a:rPr lang="en-US" b="1"/>
              <a:t>real-time speech-to-text transcription</a:t>
            </a:r>
            <a:r>
              <a:rPr lang="en-US"/>
              <a:t> in our system</a:t>
            </a:r>
          </a:p>
        </p:txBody>
      </p:sp>
    </p:spTree>
    <p:extLst>
      <p:ext uri="{BB962C8B-B14F-4D97-AF65-F5344CB8AC3E}">
        <p14:creationId xmlns:p14="http://schemas.microsoft.com/office/powerpoint/2010/main" val="3958615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>
          <a:extLst>
            <a:ext uri="{FF2B5EF4-FFF2-40B4-BE49-F238E27FC236}">
              <a16:creationId xmlns:a16="http://schemas.microsoft.com/office/drawing/2014/main" id="{0582116D-E114-DEE9-0001-C0EC83B43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5">
            <a:extLst>
              <a:ext uri="{FF2B5EF4-FFF2-40B4-BE49-F238E27FC236}">
                <a16:creationId xmlns:a16="http://schemas.microsoft.com/office/drawing/2014/main" id="{5175220C-5653-9695-B65A-E6EE2895403E}"/>
              </a:ext>
            </a:extLst>
          </p:cNvPr>
          <p:cNvSpPr/>
          <p:nvPr/>
        </p:nvSpPr>
        <p:spPr>
          <a:xfrm>
            <a:off x="755274" y="1108927"/>
            <a:ext cx="6019500" cy="2784300"/>
          </a:xfrm>
          <a:prstGeom prst="snip2DiagRect">
            <a:avLst>
              <a:gd name="adj1" fmla="val 0"/>
              <a:gd name="adj2" fmla="val 15446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105">
            <a:extLst>
              <a:ext uri="{FF2B5EF4-FFF2-40B4-BE49-F238E27FC236}">
                <a16:creationId xmlns:a16="http://schemas.microsoft.com/office/drawing/2014/main" id="{B0FEADA6-A89D-999F-18AE-2D885973FE87}"/>
              </a:ext>
            </a:extLst>
          </p:cNvPr>
          <p:cNvSpPr/>
          <p:nvPr/>
        </p:nvSpPr>
        <p:spPr>
          <a:xfrm>
            <a:off x="831400" y="1185125"/>
            <a:ext cx="6019500" cy="2784300"/>
          </a:xfrm>
          <a:prstGeom prst="snip2DiagRect">
            <a:avLst>
              <a:gd name="adj1" fmla="val 0"/>
              <a:gd name="adj2" fmla="val 1604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105">
            <a:extLst>
              <a:ext uri="{FF2B5EF4-FFF2-40B4-BE49-F238E27FC236}">
                <a16:creationId xmlns:a16="http://schemas.microsoft.com/office/drawing/2014/main" id="{87A7698E-057B-A27B-A19F-D40094629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6950" y="1419111"/>
            <a:ext cx="5288400" cy="5819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i="1"/>
              <a:t>Neural Machine Translation</a:t>
            </a:r>
            <a:endParaRPr sz="2800"/>
          </a:p>
        </p:txBody>
      </p:sp>
      <p:grpSp>
        <p:nvGrpSpPr>
          <p:cNvPr id="1626" name="Google Shape;1626;p105">
            <a:extLst>
              <a:ext uri="{FF2B5EF4-FFF2-40B4-BE49-F238E27FC236}">
                <a16:creationId xmlns:a16="http://schemas.microsoft.com/office/drawing/2014/main" id="{8BB52266-C863-B45B-B5FA-C500B21BA21D}"/>
              </a:ext>
            </a:extLst>
          </p:cNvPr>
          <p:cNvGrpSpPr/>
          <p:nvPr/>
        </p:nvGrpSpPr>
        <p:grpSpPr>
          <a:xfrm rot="5400000" flipH="1">
            <a:off x="6533270" y="1210011"/>
            <a:ext cx="2947684" cy="527672"/>
            <a:chOff x="1358103" y="3291921"/>
            <a:chExt cx="3368397" cy="603054"/>
          </a:xfrm>
        </p:grpSpPr>
        <p:sp>
          <p:nvSpPr>
            <p:cNvPr id="1627" name="Google Shape;1627;p105">
              <a:extLst>
                <a:ext uri="{FF2B5EF4-FFF2-40B4-BE49-F238E27FC236}">
                  <a16:creationId xmlns:a16="http://schemas.microsoft.com/office/drawing/2014/main" id="{57CAEF04-D01C-0C57-5C8A-CD3189614EBF}"/>
                </a:ext>
              </a:extLst>
            </p:cNvPr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5">
              <a:extLst>
                <a:ext uri="{FF2B5EF4-FFF2-40B4-BE49-F238E27FC236}">
                  <a16:creationId xmlns:a16="http://schemas.microsoft.com/office/drawing/2014/main" id="{80521430-A69D-CC83-8236-703E95026281}"/>
                </a:ext>
              </a:extLst>
            </p:cNvPr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105">
            <a:extLst>
              <a:ext uri="{FF2B5EF4-FFF2-40B4-BE49-F238E27FC236}">
                <a16:creationId xmlns:a16="http://schemas.microsoft.com/office/drawing/2014/main" id="{C365088A-8575-C0FA-8256-1344EC1E2F3B}"/>
              </a:ext>
            </a:extLst>
          </p:cNvPr>
          <p:cNvGrpSpPr/>
          <p:nvPr/>
        </p:nvGrpSpPr>
        <p:grpSpPr>
          <a:xfrm rot="-5400000" flipH="1">
            <a:off x="6175770" y="3405811"/>
            <a:ext cx="2947684" cy="527672"/>
            <a:chOff x="1358103" y="3291921"/>
            <a:chExt cx="3368397" cy="603054"/>
          </a:xfrm>
        </p:grpSpPr>
        <p:sp>
          <p:nvSpPr>
            <p:cNvPr id="1630" name="Google Shape;1630;p105">
              <a:extLst>
                <a:ext uri="{FF2B5EF4-FFF2-40B4-BE49-F238E27FC236}">
                  <a16:creationId xmlns:a16="http://schemas.microsoft.com/office/drawing/2014/main" id="{F9F5E7FB-387F-A307-2D80-2123ACBF433A}"/>
                </a:ext>
              </a:extLst>
            </p:cNvPr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5">
              <a:extLst>
                <a:ext uri="{FF2B5EF4-FFF2-40B4-BE49-F238E27FC236}">
                  <a16:creationId xmlns:a16="http://schemas.microsoft.com/office/drawing/2014/main" id="{4CE61DAD-3A74-BDDB-44D0-D4B7FB9BB41E}"/>
                </a:ext>
              </a:extLst>
            </p:cNvPr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105">
            <a:extLst>
              <a:ext uri="{FF2B5EF4-FFF2-40B4-BE49-F238E27FC236}">
                <a16:creationId xmlns:a16="http://schemas.microsoft.com/office/drawing/2014/main" id="{0705BF79-C001-5E58-08A1-0F79E438A14E}"/>
              </a:ext>
            </a:extLst>
          </p:cNvPr>
          <p:cNvGrpSpPr/>
          <p:nvPr/>
        </p:nvGrpSpPr>
        <p:grpSpPr>
          <a:xfrm>
            <a:off x="7056150" y="445259"/>
            <a:ext cx="358200" cy="787375"/>
            <a:chOff x="4350000" y="1428034"/>
            <a:chExt cx="358200" cy="787375"/>
          </a:xfrm>
        </p:grpSpPr>
        <p:sp>
          <p:nvSpPr>
            <p:cNvPr id="1633" name="Google Shape;1633;p105">
              <a:extLst>
                <a:ext uri="{FF2B5EF4-FFF2-40B4-BE49-F238E27FC236}">
                  <a16:creationId xmlns:a16="http://schemas.microsoft.com/office/drawing/2014/main" id="{D29A4802-FFF5-099D-EEE2-1C91A1F52D67}"/>
                </a:ext>
              </a:extLst>
            </p:cNvPr>
            <p:cNvSpPr/>
            <p:nvPr/>
          </p:nvSpPr>
          <p:spPr>
            <a:xfrm>
              <a:off x="4350000" y="1428034"/>
              <a:ext cx="3582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5">
              <a:extLst>
                <a:ext uri="{FF2B5EF4-FFF2-40B4-BE49-F238E27FC236}">
                  <a16:creationId xmlns:a16="http://schemas.microsoft.com/office/drawing/2014/main" id="{E59A1343-7B3F-BE0A-29D3-E067685C485E}"/>
                </a:ext>
              </a:extLst>
            </p:cNvPr>
            <p:cNvSpPr/>
            <p:nvPr/>
          </p:nvSpPr>
          <p:spPr>
            <a:xfrm>
              <a:off x="4350000" y="1891709"/>
              <a:ext cx="3582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5" name="Google Shape;1635;p105">
            <a:extLst>
              <a:ext uri="{FF2B5EF4-FFF2-40B4-BE49-F238E27FC236}">
                <a16:creationId xmlns:a16="http://schemas.microsoft.com/office/drawing/2014/main" id="{0758ECF9-6D09-BAA9-FB0A-C51F188501D3}"/>
              </a:ext>
            </a:extLst>
          </p:cNvPr>
          <p:cNvGrpSpPr/>
          <p:nvPr/>
        </p:nvGrpSpPr>
        <p:grpSpPr>
          <a:xfrm>
            <a:off x="8206975" y="3910884"/>
            <a:ext cx="358200" cy="787375"/>
            <a:chOff x="4350000" y="1428034"/>
            <a:chExt cx="358200" cy="787375"/>
          </a:xfrm>
        </p:grpSpPr>
        <p:sp>
          <p:nvSpPr>
            <p:cNvPr id="1636" name="Google Shape;1636;p105">
              <a:extLst>
                <a:ext uri="{FF2B5EF4-FFF2-40B4-BE49-F238E27FC236}">
                  <a16:creationId xmlns:a16="http://schemas.microsoft.com/office/drawing/2014/main" id="{04F30E15-B60C-5088-07CE-CEBC2728122A}"/>
                </a:ext>
              </a:extLst>
            </p:cNvPr>
            <p:cNvSpPr/>
            <p:nvPr/>
          </p:nvSpPr>
          <p:spPr>
            <a:xfrm>
              <a:off x="4350000" y="1428034"/>
              <a:ext cx="3582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5">
              <a:extLst>
                <a:ext uri="{FF2B5EF4-FFF2-40B4-BE49-F238E27FC236}">
                  <a16:creationId xmlns:a16="http://schemas.microsoft.com/office/drawing/2014/main" id="{B76D1B9A-BBF3-2C41-6FB0-4D255487D7D9}"/>
                </a:ext>
              </a:extLst>
            </p:cNvPr>
            <p:cNvSpPr/>
            <p:nvPr/>
          </p:nvSpPr>
          <p:spPr>
            <a:xfrm>
              <a:off x="4350000" y="1891709"/>
              <a:ext cx="3582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4246;p124">
            <a:extLst>
              <a:ext uri="{FF2B5EF4-FFF2-40B4-BE49-F238E27FC236}">
                <a16:creationId xmlns:a16="http://schemas.microsoft.com/office/drawing/2014/main" id="{162F37A0-1E4E-F097-9C12-0253D5AF4A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674" y="1786451"/>
            <a:ext cx="1976952" cy="2212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1504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>
          <a:extLst>
            <a:ext uri="{FF2B5EF4-FFF2-40B4-BE49-F238E27FC236}">
              <a16:creationId xmlns:a16="http://schemas.microsoft.com/office/drawing/2014/main" id="{533BD64C-670B-5589-6193-3FE2C25D3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7241336-2B71-257A-2936-C963F329F18F}"/>
              </a:ext>
            </a:extLst>
          </p:cNvPr>
          <p:cNvGrpSpPr/>
          <p:nvPr/>
        </p:nvGrpSpPr>
        <p:grpSpPr>
          <a:xfrm>
            <a:off x="713108" y="2757777"/>
            <a:ext cx="2529550" cy="1825931"/>
            <a:chOff x="713108" y="2757777"/>
            <a:chExt cx="2529550" cy="1825931"/>
          </a:xfrm>
        </p:grpSpPr>
        <p:sp>
          <p:nvSpPr>
            <p:cNvPr id="1535" name="Google Shape;1535;p102">
              <a:extLst>
                <a:ext uri="{FF2B5EF4-FFF2-40B4-BE49-F238E27FC236}">
                  <a16:creationId xmlns:a16="http://schemas.microsoft.com/office/drawing/2014/main" id="{DBB886F8-16FA-06D3-C5C6-72D810A227D6}"/>
                </a:ext>
              </a:extLst>
            </p:cNvPr>
            <p:cNvSpPr>
              <a:spLocks/>
            </p:cNvSpPr>
            <p:nvPr/>
          </p:nvSpPr>
          <p:spPr>
            <a:xfrm>
              <a:off x="713108" y="2757777"/>
              <a:ext cx="2468167" cy="1747276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02">
              <a:extLst>
                <a:ext uri="{FF2B5EF4-FFF2-40B4-BE49-F238E27FC236}">
                  <a16:creationId xmlns:a16="http://schemas.microsoft.com/office/drawing/2014/main" id="{539ABE62-B0D0-A393-70C9-A31EC15F807D}"/>
                </a:ext>
              </a:extLst>
            </p:cNvPr>
            <p:cNvSpPr>
              <a:spLocks/>
            </p:cNvSpPr>
            <p:nvPr/>
          </p:nvSpPr>
          <p:spPr>
            <a:xfrm>
              <a:off x="774491" y="2836432"/>
              <a:ext cx="2468167" cy="1747276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CC61BE-CA93-FA64-3C00-56DDBE03EB8A}"/>
              </a:ext>
            </a:extLst>
          </p:cNvPr>
          <p:cNvGrpSpPr/>
          <p:nvPr/>
        </p:nvGrpSpPr>
        <p:grpSpPr>
          <a:xfrm>
            <a:off x="3307252" y="1415052"/>
            <a:ext cx="2529550" cy="1825931"/>
            <a:chOff x="3307252" y="1415052"/>
            <a:chExt cx="2529550" cy="1825931"/>
          </a:xfrm>
        </p:grpSpPr>
        <p:sp>
          <p:nvSpPr>
            <p:cNvPr id="1538" name="Google Shape;1538;p102">
              <a:extLst>
                <a:ext uri="{FF2B5EF4-FFF2-40B4-BE49-F238E27FC236}">
                  <a16:creationId xmlns:a16="http://schemas.microsoft.com/office/drawing/2014/main" id="{AC75DDE9-F984-695C-F312-331D38DB9123}"/>
                </a:ext>
              </a:extLst>
            </p:cNvPr>
            <p:cNvSpPr/>
            <p:nvPr/>
          </p:nvSpPr>
          <p:spPr>
            <a:xfrm>
              <a:off x="3307252" y="1415052"/>
              <a:ext cx="2468167" cy="1747276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02">
              <a:extLst>
                <a:ext uri="{FF2B5EF4-FFF2-40B4-BE49-F238E27FC236}">
                  <a16:creationId xmlns:a16="http://schemas.microsoft.com/office/drawing/2014/main" id="{F86E9E3A-6CB2-DCA0-EAC3-CC19FEE998EE}"/>
                </a:ext>
              </a:extLst>
            </p:cNvPr>
            <p:cNvSpPr/>
            <p:nvPr/>
          </p:nvSpPr>
          <p:spPr>
            <a:xfrm>
              <a:off x="3368635" y="1493707"/>
              <a:ext cx="2468167" cy="1747276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102">
            <a:extLst>
              <a:ext uri="{FF2B5EF4-FFF2-40B4-BE49-F238E27FC236}">
                <a16:creationId xmlns:a16="http://schemas.microsoft.com/office/drawing/2014/main" id="{DB3BE1AF-3280-DAC5-EA04-83A1E80CCA86}"/>
              </a:ext>
            </a:extLst>
          </p:cNvPr>
          <p:cNvGrpSpPr/>
          <p:nvPr/>
        </p:nvGrpSpPr>
        <p:grpSpPr>
          <a:xfrm>
            <a:off x="5901396" y="2757777"/>
            <a:ext cx="2529550" cy="1825931"/>
            <a:chOff x="713100" y="1597775"/>
            <a:chExt cx="5712625" cy="3217500"/>
          </a:xfrm>
        </p:grpSpPr>
        <p:sp>
          <p:nvSpPr>
            <p:cNvPr id="1541" name="Google Shape;1541;p102">
              <a:extLst>
                <a:ext uri="{FF2B5EF4-FFF2-40B4-BE49-F238E27FC236}">
                  <a16:creationId xmlns:a16="http://schemas.microsoft.com/office/drawing/2014/main" id="{F65A22FB-09F7-02BD-6541-2AEE190A007E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02">
              <a:extLst>
                <a:ext uri="{FF2B5EF4-FFF2-40B4-BE49-F238E27FC236}">
                  <a16:creationId xmlns:a16="http://schemas.microsoft.com/office/drawing/2014/main" id="{BD8B412A-90D7-F694-AEA5-ECB5383CE586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4" name="Google Shape;1544;p102">
            <a:extLst>
              <a:ext uri="{FF2B5EF4-FFF2-40B4-BE49-F238E27FC236}">
                <a16:creationId xmlns:a16="http://schemas.microsoft.com/office/drawing/2014/main" id="{F7980E93-9D29-F477-1C86-D326826FE2C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2529117" y="693023"/>
            <a:ext cx="6035019" cy="582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/>
              <a:t>First we must ask several questions ?</a:t>
            </a:r>
            <a:endParaRPr sz="2000"/>
          </a:p>
        </p:txBody>
      </p:sp>
      <p:sp>
        <p:nvSpPr>
          <p:cNvPr id="1545" name="Google Shape;1545;p102">
            <a:extLst>
              <a:ext uri="{FF2B5EF4-FFF2-40B4-BE49-F238E27FC236}">
                <a16:creationId xmlns:a16="http://schemas.microsoft.com/office/drawing/2014/main" id="{6DF8855C-5EE0-B265-5808-0CF5FF9283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2475" y="3063199"/>
            <a:ext cx="2230800" cy="1255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/>
              <a:t>Should we build a model from scratch or use a pretrained one?</a:t>
            </a:r>
          </a:p>
        </p:txBody>
      </p:sp>
      <p:sp>
        <p:nvSpPr>
          <p:cNvPr id="1547" name="Google Shape;1547;p102">
            <a:extLst>
              <a:ext uri="{FF2B5EF4-FFF2-40B4-BE49-F238E27FC236}">
                <a16:creationId xmlns:a16="http://schemas.microsoft.com/office/drawing/2014/main" id="{E37D22C6-2446-BA6B-C1C5-85BDE1777F9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426703" y="1650380"/>
            <a:ext cx="2348715" cy="13727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Why we didn’t use big models like BERT or Meta’s</a:t>
            </a:r>
            <a:r>
              <a:rPr lang="ar-EG"/>
              <a:t> </a:t>
            </a:r>
            <a:r>
              <a:rPr lang="en-US"/>
              <a:t>NLLB?</a:t>
            </a:r>
          </a:p>
          <a:p>
            <a:pPr marL="0" lvl="0" indent="0"/>
            <a:endParaRPr lang="ar-EG"/>
          </a:p>
        </p:txBody>
      </p:sp>
      <p:sp>
        <p:nvSpPr>
          <p:cNvPr id="1549" name="Google Shape;1549;p102">
            <a:extLst>
              <a:ext uri="{FF2B5EF4-FFF2-40B4-BE49-F238E27FC236}">
                <a16:creationId xmlns:a16="http://schemas.microsoft.com/office/drawing/2014/main" id="{25FF4E02-BEE2-8CB6-7859-E26EA2EF3C6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50770" y="3332015"/>
            <a:ext cx="2230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Why we picked </a:t>
            </a:r>
            <a:r>
              <a:rPr lang="en-US" err="1"/>
              <a:t>MarianMT</a:t>
            </a:r>
            <a:r>
              <a:rPr lang="en-US"/>
              <a:t> as our final choice?</a:t>
            </a:r>
          </a:p>
        </p:txBody>
      </p:sp>
      <p:pic>
        <p:nvPicPr>
          <p:cNvPr id="2" name="Picture 2" descr="Computer Robot Thinking illustration - Free Download PNG &amp; SVG | Streamline">
            <a:extLst>
              <a:ext uri="{FF2B5EF4-FFF2-40B4-BE49-F238E27FC236}">
                <a16:creationId xmlns:a16="http://schemas.microsoft.com/office/drawing/2014/main" id="{7C10760C-C9B1-CA4C-4361-76E28842C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76" y="189673"/>
            <a:ext cx="1966462" cy="19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0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4" grpId="0"/>
      <p:bldP spid="1545" grpId="0" build="p"/>
      <p:bldP spid="1547" grpId="0" build="p"/>
      <p:bldP spid="154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66" name="Google Shape;3666;p113"/>
          <p:cNvGraphicFramePr/>
          <p:nvPr>
            <p:extLst>
              <p:ext uri="{D42A27DB-BD31-4B8C-83A1-F6EECF244321}">
                <p14:modId xmlns:p14="http://schemas.microsoft.com/office/powerpoint/2010/main" val="3075252141"/>
              </p:ext>
            </p:extLst>
          </p:nvPr>
        </p:nvGraphicFramePr>
        <p:xfrm>
          <a:off x="999203" y="1251805"/>
          <a:ext cx="7145593" cy="3415187"/>
        </p:xfrm>
        <a:graphic>
          <a:graphicData uri="http://schemas.openxmlformats.org/drawingml/2006/table">
            <a:tbl>
              <a:tblPr>
                <a:noFill/>
                <a:tableStyleId>{CFF731E2-4A1E-4D7D-AE94-CA5A7C080D9F}</a:tableStyleId>
              </a:tblPr>
              <a:tblGrid>
                <a:gridCol w="169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7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100" b="1">
                        <a:solidFill>
                          <a:srgbClr val="FFFFFF"/>
                        </a:solidFill>
                        <a:latin typeface="IBM Plex Sans Medium" panose="020B0603050203000203" pitchFamily="34" charset="0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604" marR="76604" marT="76604" marB="76604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b="0">
                          <a:latin typeface="IBM Plex Sans Medium" panose="020B0603050203000203" pitchFamily="34" charset="0"/>
                        </a:rPr>
                        <a:t>Train From Scratch</a:t>
                      </a:r>
                    </a:p>
                  </a:txBody>
                  <a:tcPr marL="76604" marR="76604" marT="76604" marB="76604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b="0">
                          <a:latin typeface="IBM Plex Sans Medium" panose="020B0603050203000203" pitchFamily="34" charset="0"/>
                        </a:rPr>
                        <a:t>Fine-Tune Pretrained</a:t>
                      </a:r>
                    </a:p>
                  </a:txBody>
                  <a:tcPr marL="76604" marR="76604" marT="76604" marB="76604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2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latin typeface="IBM Plex Sans Medium" panose="020B0603050203000203" pitchFamily="34" charset="0"/>
                        </a:rPr>
                        <a:t>Data Requirement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100" b="1">
                        <a:solidFill>
                          <a:schemeClr val="lt1"/>
                        </a:solidFill>
                        <a:latin typeface="IBM Plex Sans Medium" panose="020B0603050203000203" pitchFamily="34" charset="0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604" marR="76604" marT="76604" marB="76604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IBM Plex Sans Medium" panose="020B0603050203000203" pitchFamily="34" charset="0"/>
                        </a:rPr>
                        <a:t>Very High Maybe more than 10 millions 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IBM Plex Sans Medium" panose="020B0603050203000203" pitchFamily="34" charset="0"/>
                        </a:rPr>
                        <a:t>100k – 1M is often enough</a:t>
                      </a:r>
                    </a:p>
                  </a:txBody>
                  <a:tcPr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latin typeface="IBM Plex Sans Medium" panose="020B0603050203000203" pitchFamily="34" charset="0"/>
                        </a:rPr>
                        <a:t>Compute Power Needed</a:t>
                      </a:r>
                    </a:p>
                  </a:txBody>
                  <a:tcPr marL="76604" marR="76604" marT="76604" marB="76604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IBM Plex Sans Medium" panose="020B0603050203000203" pitchFamily="34" charset="0"/>
                        </a:rPr>
                        <a:t>Very high (multi-GPU clusters, weeks of training)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IBM Plex Sans Medium" panose="020B0603050203000203" pitchFamily="34" charset="0"/>
                        </a:rPr>
                        <a:t>Low to moderate (1–2 GPUs, a few hours to days)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494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="0">
                          <a:latin typeface="IBM Plex Sans Medium" panose="020B0603050203000203" pitchFamily="34" charset="0"/>
                        </a:rPr>
                        <a:t>Performance Quality</a:t>
                      </a:r>
                    </a:p>
                  </a:txBody>
                  <a:tcPr marL="76604" marR="76604" marT="76604" marB="76604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IBM Plex Sans Medium" panose="020B0603050203000203" pitchFamily="34" charset="0"/>
                        </a:rPr>
                        <a:t>Often lower unless massive data and compute available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IBM Plex Sans Medium" panose="020B0603050203000203" pitchFamily="34" charset="0"/>
                        </a:rPr>
                        <a:t>High, close to or better than state-of-the-art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>
                          <a:latin typeface="IBM Plex Sans Medium" panose="020B0603050203000203" pitchFamily="34" charset="0"/>
                        </a:rPr>
                        <a:t>Training Time</a:t>
                      </a:r>
                    </a:p>
                  </a:txBody>
                  <a:tcPr marL="76604" marR="76604" marT="76604" marB="76604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IBM Plex Sans Medium" panose="020B0603050203000203" pitchFamily="34" charset="0"/>
                        </a:rPr>
                        <a:t>Weeks (depending on model size and resources)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IBM Plex Sans Medium" panose="020B0603050203000203" pitchFamily="34" charset="0"/>
                        </a:rPr>
                        <a:t>A few hours to a couple of days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546477"/>
                  </a:ext>
                </a:extLst>
              </a:tr>
              <a:tr h="523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>
                          <a:latin typeface="IBM Plex Sans Medium" panose="020B0603050203000203" pitchFamily="34" charset="0"/>
                        </a:rPr>
                        <a:t>Customization</a:t>
                      </a:r>
                    </a:p>
                  </a:txBody>
                  <a:tcPr marL="76604" marR="76604" marT="76604" marB="76604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BM Plex Sans Medium" panose="020B0603050203000203" pitchFamily="34" charset="0"/>
                        </a:rPr>
                        <a:t>Full control over every layer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BM Plex Sans Medium" panose="020B0603050203000203" pitchFamily="34" charset="0"/>
                        </a:rPr>
                        <a:t>Can adjust but not as much as from-scratch models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539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C3D8A88-0BC5-A2A1-E0E1-0017683F2CBC}"/>
              </a:ext>
            </a:extLst>
          </p:cNvPr>
          <p:cNvSpPr txBox="1"/>
          <p:nvPr/>
        </p:nvSpPr>
        <p:spPr>
          <a:xfrm>
            <a:off x="606528" y="649899"/>
            <a:ext cx="4575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IBM Plex Sans Medium" panose="020B0603050203000203" pitchFamily="34" charset="0"/>
              </a:rPr>
              <a:t>Why Use a Pretrained Model?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8ED37EEB-54C3-A7DF-3B5D-18AD29E57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4">
            <a:extLst>
              <a:ext uri="{FF2B5EF4-FFF2-40B4-BE49-F238E27FC236}">
                <a16:creationId xmlns:a16="http://schemas.microsoft.com/office/drawing/2014/main" id="{C9C6F3A5-D56D-F8D3-5422-4C0AADBC517B}"/>
              </a:ext>
            </a:extLst>
          </p:cNvPr>
          <p:cNvSpPr/>
          <p:nvPr/>
        </p:nvSpPr>
        <p:spPr>
          <a:xfrm>
            <a:off x="-719726" y="-456925"/>
            <a:ext cx="3636300" cy="36363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74">
            <a:extLst>
              <a:ext uri="{FF2B5EF4-FFF2-40B4-BE49-F238E27FC236}">
                <a16:creationId xmlns:a16="http://schemas.microsoft.com/office/drawing/2014/main" id="{727FCD7A-6248-AC62-E8F5-0EFAC80F98A7}"/>
              </a:ext>
            </a:extLst>
          </p:cNvPr>
          <p:cNvGrpSpPr/>
          <p:nvPr/>
        </p:nvGrpSpPr>
        <p:grpSpPr>
          <a:xfrm>
            <a:off x="559276" y="1479701"/>
            <a:ext cx="4178374" cy="2690855"/>
            <a:chOff x="713100" y="1597775"/>
            <a:chExt cx="5712625" cy="3217500"/>
          </a:xfrm>
        </p:grpSpPr>
        <p:sp>
          <p:nvSpPr>
            <p:cNvPr id="871" name="Google Shape;871;p74">
              <a:extLst>
                <a:ext uri="{FF2B5EF4-FFF2-40B4-BE49-F238E27FC236}">
                  <a16:creationId xmlns:a16="http://schemas.microsoft.com/office/drawing/2014/main" id="{E977B3C7-C1D1-45F3-6A1E-5B000017D477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4">
              <a:extLst>
                <a:ext uri="{FF2B5EF4-FFF2-40B4-BE49-F238E27FC236}">
                  <a16:creationId xmlns:a16="http://schemas.microsoft.com/office/drawing/2014/main" id="{B010B2D1-4D87-D0AE-8121-D23F88353908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74">
            <a:extLst>
              <a:ext uri="{FF2B5EF4-FFF2-40B4-BE49-F238E27FC236}">
                <a16:creationId xmlns:a16="http://schemas.microsoft.com/office/drawing/2014/main" id="{25F57B21-0692-D758-D379-1766B4A45D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0294" y="1936513"/>
            <a:ext cx="3323549" cy="1736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500"/>
              <a:t>By using a pre-trained model, we leverage the extensive training and resources already invested by research institutions, allowing us to focus our efforts on fine-tuning and optimizing for our specific real-time video translation task. </a:t>
            </a:r>
            <a:endParaRPr sz="1500"/>
          </a:p>
        </p:txBody>
      </p:sp>
      <p:grpSp>
        <p:nvGrpSpPr>
          <p:cNvPr id="876" name="Google Shape;876;p74">
            <a:extLst>
              <a:ext uri="{FF2B5EF4-FFF2-40B4-BE49-F238E27FC236}">
                <a16:creationId xmlns:a16="http://schemas.microsoft.com/office/drawing/2014/main" id="{F21ACDA3-4538-27E1-9C3A-B062F568D84D}"/>
              </a:ext>
            </a:extLst>
          </p:cNvPr>
          <p:cNvGrpSpPr/>
          <p:nvPr/>
        </p:nvGrpSpPr>
        <p:grpSpPr>
          <a:xfrm>
            <a:off x="3327675" y="831488"/>
            <a:ext cx="1154625" cy="430500"/>
            <a:chOff x="4042650" y="642025"/>
            <a:chExt cx="1154625" cy="430500"/>
          </a:xfrm>
        </p:grpSpPr>
        <p:sp>
          <p:nvSpPr>
            <p:cNvPr id="877" name="Google Shape;877;p74">
              <a:extLst>
                <a:ext uri="{FF2B5EF4-FFF2-40B4-BE49-F238E27FC236}">
                  <a16:creationId xmlns:a16="http://schemas.microsoft.com/office/drawing/2014/main" id="{DDD902F1-BEF0-3910-BB59-11E709D24BA7}"/>
                </a:ext>
              </a:extLst>
            </p:cNvPr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4">
              <a:extLst>
                <a:ext uri="{FF2B5EF4-FFF2-40B4-BE49-F238E27FC236}">
                  <a16:creationId xmlns:a16="http://schemas.microsoft.com/office/drawing/2014/main" id="{0D28D0EB-F447-C2F1-FB85-65C31AFCA1CA}"/>
                </a:ext>
              </a:extLst>
            </p:cNvPr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74">
            <a:extLst>
              <a:ext uri="{FF2B5EF4-FFF2-40B4-BE49-F238E27FC236}">
                <a16:creationId xmlns:a16="http://schemas.microsoft.com/office/drawing/2014/main" id="{3BB29444-5B64-04D6-7A0A-DD904906E13F}"/>
              </a:ext>
            </a:extLst>
          </p:cNvPr>
          <p:cNvGrpSpPr/>
          <p:nvPr/>
        </p:nvGrpSpPr>
        <p:grpSpPr>
          <a:xfrm>
            <a:off x="4896275" y="4041613"/>
            <a:ext cx="1154625" cy="430500"/>
            <a:chOff x="4042650" y="642025"/>
            <a:chExt cx="1154625" cy="430500"/>
          </a:xfrm>
        </p:grpSpPr>
        <p:sp>
          <p:nvSpPr>
            <p:cNvPr id="880" name="Google Shape;880;p74">
              <a:extLst>
                <a:ext uri="{FF2B5EF4-FFF2-40B4-BE49-F238E27FC236}">
                  <a16:creationId xmlns:a16="http://schemas.microsoft.com/office/drawing/2014/main" id="{5524878D-1CC9-B49B-6073-06709EDDA6EE}"/>
                </a:ext>
              </a:extLst>
            </p:cNvPr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4">
              <a:extLst>
                <a:ext uri="{FF2B5EF4-FFF2-40B4-BE49-F238E27FC236}">
                  <a16:creationId xmlns:a16="http://schemas.microsoft.com/office/drawing/2014/main" id="{D173C955-2DB1-1022-1350-917A9C81523A}"/>
                </a:ext>
              </a:extLst>
            </p:cNvPr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74">
            <a:extLst>
              <a:ext uri="{FF2B5EF4-FFF2-40B4-BE49-F238E27FC236}">
                <a16:creationId xmlns:a16="http://schemas.microsoft.com/office/drawing/2014/main" id="{1264E49F-85D5-DA7D-0EC2-FA77B2D09F47}"/>
              </a:ext>
            </a:extLst>
          </p:cNvPr>
          <p:cNvSpPr/>
          <p:nvPr/>
        </p:nvSpPr>
        <p:spPr>
          <a:xfrm>
            <a:off x="4896275" y="3457963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3" name="Google Shape;883;p74">
            <a:extLst>
              <a:ext uri="{FF2B5EF4-FFF2-40B4-BE49-F238E27FC236}">
                <a16:creationId xmlns:a16="http://schemas.microsoft.com/office/drawing/2014/main" id="{61A9D279-0503-9B7C-4D35-B36E0834B0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2333;p138">
            <a:extLst>
              <a:ext uri="{FF2B5EF4-FFF2-40B4-BE49-F238E27FC236}">
                <a16:creationId xmlns:a16="http://schemas.microsoft.com/office/drawing/2014/main" id="{70E4C83F-8D06-BA2C-1E04-6CEBE4732CB1}"/>
              </a:ext>
            </a:extLst>
          </p:cNvPr>
          <p:cNvGrpSpPr/>
          <p:nvPr/>
        </p:nvGrpSpPr>
        <p:grpSpPr>
          <a:xfrm>
            <a:off x="6050900" y="1395070"/>
            <a:ext cx="1972936" cy="2278143"/>
            <a:chOff x="-39783425" y="2337925"/>
            <a:chExt cx="275700" cy="31835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14" name="Google Shape;12334;p138">
              <a:extLst>
                <a:ext uri="{FF2B5EF4-FFF2-40B4-BE49-F238E27FC236}">
                  <a16:creationId xmlns:a16="http://schemas.microsoft.com/office/drawing/2014/main" id="{E62D12ED-48C8-D790-F611-058B5140B973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35;p138">
              <a:extLst>
                <a:ext uri="{FF2B5EF4-FFF2-40B4-BE49-F238E27FC236}">
                  <a16:creationId xmlns:a16="http://schemas.microsoft.com/office/drawing/2014/main" id="{DF124059-A790-020C-5D34-E09EE72E2BEB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88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B1DBD-7410-BE2B-12F1-6BD0F09B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C032E5-FAAF-C640-29EB-22BD54D9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19" y="395821"/>
            <a:ext cx="5420031" cy="706800"/>
          </a:xfrm>
        </p:spPr>
        <p:txBody>
          <a:bodyPr/>
          <a:lstStyle/>
          <a:p>
            <a:pPr algn="l"/>
            <a:r>
              <a:rPr lang="en-US" sz="2400"/>
              <a:t>Why Not Use Big Models Like BERT or Meta’s Models?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5D1863-FDD5-5715-43C2-8496B81E26D6}"/>
              </a:ext>
            </a:extLst>
          </p:cNvPr>
          <p:cNvGrpSpPr/>
          <p:nvPr/>
        </p:nvGrpSpPr>
        <p:grpSpPr>
          <a:xfrm>
            <a:off x="957326" y="1301194"/>
            <a:ext cx="3362633" cy="948875"/>
            <a:chOff x="957326" y="1301194"/>
            <a:chExt cx="3362633" cy="948875"/>
          </a:xfrm>
        </p:grpSpPr>
        <p:sp>
          <p:nvSpPr>
            <p:cNvPr id="5" name="Google Shape;932;p77">
              <a:extLst>
                <a:ext uri="{FF2B5EF4-FFF2-40B4-BE49-F238E27FC236}">
                  <a16:creationId xmlns:a16="http://schemas.microsoft.com/office/drawing/2014/main" id="{78035392-7D0F-A618-BE2D-0757948DBCB1}"/>
                </a:ext>
              </a:extLst>
            </p:cNvPr>
            <p:cNvSpPr/>
            <p:nvPr/>
          </p:nvSpPr>
          <p:spPr>
            <a:xfrm>
              <a:off x="957326" y="1301194"/>
              <a:ext cx="3362633" cy="948875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AA3AF-CC1A-D5DE-D5C9-14230F4EEC02}"/>
                </a:ext>
              </a:extLst>
            </p:cNvPr>
            <p:cNvSpPr txBox="1"/>
            <p:nvPr/>
          </p:nvSpPr>
          <p:spPr>
            <a:xfrm>
              <a:off x="1063605" y="1511405"/>
              <a:ext cx="31500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IBM Plex Sans Medium" panose="020B0603050203000203" pitchFamily="34" charset="0"/>
                </a:rPr>
                <a:t>Models like BERT, </a:t>
              </a:r>
              <a:r>
                <a:rPr lang="en-US" err="1">
                  <a:solidFill>
                    <a:schemeClr val="bg1"/>
                  </a:solidFill>
                  <a:latin typeface="IBM Plex Sans Medium" panose="020B0603050203000203" pitchFamily="34" charset="0"/>
                </a:rPr>
                <a:t>mBART</a:t>
              </a:r>
              <a:r>
                <a:rPr lang="en-US">
                  <a:solidFill>
                    <a:schemeClr val="bg1"/>
                  </a:solidFill>
                  <a:latin typeface="IBM Plex Sans Medium" panose="020B0603050203000203" pitchFamily="34" charset="0"/>
                </a:rPr>
                <a:t>, NLLB are too big and slow.</a:t>
              </a:r>
            </a:p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A3F1D5-0801-EC36-EEED-22D6A0948190}"/>
              </a:ext>
            </a:extLst>
          </p:cNvPr>
          <p:cNvGrpSpPr/>
          <p:nvPr/>
        </p:nvGrpSpPr>
        <p:grpSpPr>
          <a:xfrm>
            <a:off x="957326" y="3666069"/>
            <a:ext cx="3362633" cy="948875"/>
            <a:chOff x="957326" y="3666069"/>
            <a:chExt cx="3362633" cy="948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F1D0DC-6CB0-05CF-F7F8-7D4945240083}"/>
                </a:ext>
              </a:extLst>
            </p:cNvPr>
            <p:cNvSpPr txBox="1"/>
            <p:nvPr/>
          </p:nvSpPr>
          <p:spPr>
            <a:xfrm>
              <a:off x="1063605" y="3854375"/>
              <a:ext cx="31500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IBM Plex Sans Medium" panose="020B0603050203000203" pitchFamily="34" charset="0"/>
                </a:rPr>
                <a:t>Not suitable for real-time use on laptops.</a:t>
              </a:r>
            </a:p>
            <a:p>
              <a:endParaRPr lang="en-US"/>
            </a:p>
          </p:txBody>
        </p:sp>
        <p:sp>
          <p:nvSpPr>
            <p:cNvPr id="12" name="Google Shape;932;p77">
              <a:extLst>
                <a:ext uri="{FF2B5EF4-FFF2-40B4-BE49-F238E27FC236}">
                  <a16:creationId xmlns:a16="http://schemas.microsoft.com/office/drawing/2014/main" id="{8A954CC7-5D81-C9A9-F3DD-0C0EC0EE764B}"/>
                </a:ext>
              </a:extLst>
            </p:cNvPr>
            <p:cNvSpPr/>
            <p:nvPr/>
          </p:nvSpPr>
          <p:spPr>
            <a:xfrm>
              <a:off x="957326" y="3666069"/>
              <a:ext cx="3362633" cy="948875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ADE73C-D7FA-F42E-278B-7568599A8F65}"/>
              </a:ext>
            </a:extLst>
          </p:cNvPr>
          <p:cNvGrpSpPr/>
          <p:nvPr/>
        </p:nvGrpSpPr>
        <p:grpSpPr>
          <a:xfrm>
            <a:off x="957326" y="2438375"/>
            <a:ext cx="3362633" cy="948875"/>
            <a:chOff x="957326" y="2438375"/>
            <a:chExt cx="3362633" cy="948875"/>
          </a:xfrm>
        </p:grpSpPr>
        <p:sp>
          <p:nvSpPr>
            <p:cNvPr id="8" name="Google Shape;932;p77">
              <a:extLst>
                <a:ext uri="{FF2B5EF4-FFF2-40B4-BE49-F238E27FC236}">
                  <a16:creationId xmlns:a16="http://schemas.microsoft.com/office/drawing/2014/main" id="{4F35CDEE-4B23-DF45-9237-80F5514BF1BB}"/>
                </a:ext>
              </a:extLst>
            </p:cNvPr>
            <p:cNvSpPr/>
            <p:nvPr/>
          </p:nvSpPr>
          <p:spPr>
            <a:xfrm>
              <a:off x="957326" y="2438375"/>
              <a:ext cx="3362633" cy="948875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ED9C63-0A6E-2332-79DA-0314D9D82F65}"/>
                </a:ext>
              </a:extLst>
            </p:cNvPr>
            <p:cNvSpPr txBox="1"/>
            <p:nvPr/>
          </p:nvSpPr>
          <p:spPr>
            <a:xfrm>
              <a:off x="1063605" y="2717194"/>
              <a:ext cx="31500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IBM Plex Sans Medium" panose="020B0603050203000203" pitchFamily="34" charset="0"/>
                </a:rPr>
                <a:t>They need powerful servers and take time to translate.</a:t>
              </a:r>
            </a:p>
          </p:txBody>
        </p:sp>
      </p:grpSp>
      <p:pic>
        <p:nvPicPr>
          <p:cNvPr id="4100" name="Picture 4" descr="High performance - Free computer icons">
            <a:extLst>
              <a:ext uri="{FF2B5EF4-FFF2-40B4-BE49-F238E27FC236}">
                <a16:creationId xmlns:a16="http://schemas.microsoft.com/office/drawing/2014/main" id="{E7D62645-2C9C-A384-DC57-D04056FF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728" y="1393723"/>
            <a:ext cx="2818281" cy="28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5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1"/>
          <p:cNvSpPr txBox="1">
            <a:spLocks noGrp="1"/>
          </p:cNvSpPr>
          <p:nvPr>
            <p:ph type="title"/>
          </p:nvPr>
        </p:nvSpPr>
        <p:spPr>
          <a:xfrm>
            <a:off x="829635" y="69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Why We Chose Marian NMT</a:t>
            </a:r>
          </a:p>
        </p:txBody>
      </p:sp>
      <p:sp>
        <p:nvSpPr>
          <p:cNvPr id="1016" name="Google Shape;1016;p81"/>
          <p:cNvSpPr txBox="1">
            <a:spLocks noGrp="1"/>
          </p:cNvSpPr>
          <p:nvPr>
            <p:ph type="title" idx="2"/>
          </p:nvPr>
        </p:nvSpPr>
        <p:spPr>
          <a:xfrm>
            <a:off x="829635" y="1584132"/>
            <a:ext cx="243725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/>
              <a:t>Lightweight and Fast</a:t>
            </a:r>
          </a:p>
        </p:txBody>
      </p:sp>
      <p:sp>
        <p:nvSpPr>
          <p:cNvPr id="1017" name="Google Shape;1017;p81"/>
          <p:cNvSpPr txBox="1">
            <a:spLocks noGrp="1"/>
          </p:cNvSpPr>
          <p:nvPr>
            <p:ph type="subTitle" idx="1"/>
          </p:nvPr>
        </p:nvSpPr>
        <p:spPr>
          <a:xfrm>
            <a:off x="698569" y="2071228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It works quickly even on normal devices.</a:t>
            </a:r>
          </a:p>
        </p:txBody>
      </p:sp>
      <p:sp>
        <p:nvSpPr>
          <p:cNvPr id="1018" name="Google Shape;1018;p81"/>
          <p:cNvSpPr txBox="1">
            <a:spLocks noGrp="1"/>
          </p:cNvSpPr>
          <p:nvPr>
            <p:ph type="title" idx="3"/>
          </p:nvPr>
        </p:nvSpPr>
        <p:spPr>
          <a:xfrm>
            <a:off x="5978383" y="1626958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/>
              <a:t>Best for Real-Time Translation</a:t>
            </a:r>
            <a:endParaRPr sz="1800"/>
          </a:p>
        </p:txBody>
      </p:sp>
      <p:sp>
        <p:nvSpPr>
          <p:cNvPr id="1020" name="Google Shape;1020;p81"/>
          <p:cNvSpPr txBox="1">
            <a:spLocks noGrp="1"/>
          </p:cNvSpPr>
          <p:nvPr>
            <p:ph type="title" idx="5"/>
          </p:nvPr>
        </p:nvSpPr>
        <p:spPr>
          <a:xfrm>
            <a:off x="390832" y="3199800"/>
            <a:ext cx="272524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/>
              <a:t>Easy to Fine-Tune</a:t>
            </a:r>
            <a:endParaRPr sz="1800"/>
          </a:p>
        </p:txBody>
      </p:sp>
      <p:sp>
        <p:nvSpPr>
          <p:cNvPr id="1021" name="Google Shape;1021;p81"/>
          <p:cNvSpPr txBox="1">
            <a:spLocks noGrp="1"/>
          </p:cNvSpPr>
          <p:nvPr>
            <p:ph type="title" idx="7"/>
          </p:nvPr>
        </p:nvSpPr>
        <p:spPr>
          <a:xfrm>
            <a:off x="5978383" y="3199800"/>
            <a:ext cx="262436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/>
              <a:t>Trained on Public Data</a:t>
            </a:r>
            <a:endParaRPr sz="1800"/>
          </a:p>
        </p:txBody>
      </p:sp>
      <p:sp>
        <p:nvSpPr>
          <p:cNvPr id="1023" name="Google Shape;1023;p81"/>
          <p:cNvSpPr/>
          <p:nvPr/>
        </p:nvSpPr>
        <p:spPr>
          <a:xfrm>
            <a:off x="3323611" y="1873336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000"/>
              <a:t>⚡</a:t>
            </a:r>
            <a:endParaRPr sz="4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4" name="Google Shape;1024;p81"/>
          <p:cNvSpPr/>
          <p:nvPr/>
        </p:nvSpPr>
        <p:spPr>
          <a:xfrm>
            <a:off x="3367893" y="3251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000"/>
              <a:t>🛠️</a:t>
            </a:r>
            <a:endParaRPr sz="4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5" name="Google Shape;1025;p81"/>
          <p:cNvSpPr/>
          <p:nvPr/>
        </p:nvSpPr>
        <p:spPr>
          <a:xfrm>
            <a:off x="4795118" y="1854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000"/>
              <a:t>⏱️</a:t>
            </a:r>
            <a:endParaRPr sz="4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6" name="Google Shape;1026;p81"/>
          <p:cNvSpPr/>
          <p:nvPr/>
        </p:nvSpPr>
        <p:spPr>
          <a:xfrm>
            <a:off x="4795109" y="3251200"/>
            <a:ext cx="981009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/>
              <a:t>🗂️</a:t>
            </a:r>
          </a:p>
        </p:txBody>
      </p:sp>
      <p:grpSp>
        <p:nvGrpSpPr>
          <p:cNvPr id="1027" name="Google Shape;1027;p81"/>
          <p:cNvGrpSpPr/>
          <p:nvPr/>
        </p:nvGrpSpPr>
        <p:grpSpPr>
          <a:xfrm>
            <a:off x="3991955" y="1403987"/>
            <a:ext cx="1160092" cy="63948"/>
            <a:chOff x="3779200" y="1371600"/>
            <a:chExt cx="1992600" cy="109500"/>
          </a:xfrm>
        </p:grpSpPr>
        <p:sp>
          <p:nvSpPr>
            <p:cNvPr id="1028" name="Google Shape;1028;p8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81"/>
          <p:cNvGrpSpPr/>
          <p:nvPr/>
        </p:nvGrpSpPr>
        <p:grpSpPr>
          <a:xfrm>
            <a:off x="552442" y="704670"/>
            <a:ext cx="1655500" cy="273605"/>
            <a:chOff x="198225" y="4390550"/>
            <a:chExt cx="3765075" cy="484600"/>
          </a:xfrm>
        </p:grpSpPr>
        <p:sp>
          <p:nvSpPr>
            <p:cNvPr id="1035" name="Google Shape;1035;p8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81"/>
          <p:cNvGrpSpPr/>
          <p:nvPr/>
        </p:nvGrpSpPr>
        <p:grpSpPr>
          <a:xfrm flipH="1">
            <a:off x="6665270" y="1194320"/>
            <a:ext cx="1937481" cy="273605"/>
            <a:chOff x="198225" y="4390550"/>
            <a:chExt cx="3765075" cy="484600"/>
          </a:xfrm>
        </p:grpSpPr>
        <p:sp>
          <p:nvSpPr>
            <p:cNvPr id="1038" name="Google Shape;1038;p8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538AD9F-AEDD-F420-EC3D-DF85E085B662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88784" y="3705116"/>
            <a:ext cx="3034827" cy="665400"/>
          </a:xfrm>
        </p:spPr>
        <p:txBody>
          <a:bodyPr/>
          <a:lstStyle/>
          <a:p>
            <a:r>
              <a:rPr lang="en-US"/>
              <a:t>We customized it to give better Arabic translations.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381EC-89F6-7A99-C8DD-74EEB61CB31A}"/>
              </a:ext>
            </a:extLst>
          </p:cNvPr>
          <p:cNvSpPr txBox="1"/>
          <p:nvPr/>
        </p:nvSpPr>
        <p:spPr>
          <a:xfrm>
            <a:off x="5978383" y="3705116"/>
            <a:ext cx="2868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IBM Plex Sans Medium" panose="020B0603050203000203" pitchFamily="34" charset="0"/>
              </a:rPr>
              <a:t>MarianMT</a:t>
            </a:r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 was trained on open parallel datasets like OPUS, which are freely available.</a:t>
            </a:r>
          </a:p>
          <a:p>
            <a:endParaRPr lang="en-US">
              <a:solidFill>
                <a:schemeClr val="bg1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A98B-6774-2ED3-E842-DCC052EBCAB1}"/>
              </a:ext>
            </a:extLst>
          </p:cNvPr>
          <p:cNvSpPr txBox="1"/>
          <p:nvPr/>
        </p:nvSpPr>
        <p:spPr>
          <a:xfrm>
            <a:off x="5978383" y="2167619"/>
            <a:ext cx="262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Translates each sentence in less than one second.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6" grpId="0"/>
      <p:bldP spid="1017" grpId="0" build="p"/>
      <p:bldP spid="1018" grpId="0"/>
      <p:bldP spid="1020" grpId="0"/>
      <p:bldP spid="1021" grpId="0"/>
      <p:bldP spid="1023" grpId="0" animBg="1"/>
      <p:bldP spid="1024" grpId="0" animBg="1"/>
      <p:bldP spid="1025" grpId="0" animBg="1"/>
      <p:bldP spid="1026" grpId="0" animBg="1"/>
      <p:bldP spid="3" grpId="0" build="p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3"/>
          <p:cNvSpPr/>
          <p:nvPr/>
        </p:nvSpPr>
        <p:spPr>
          <a:xfrm>
            <a:off x="150000" y="2292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3"/>
          <p:cNvSpPr/>
          <p:nvPr/>
        </p:nvSpPr>
        <p:spPr>
          <a:xfrm>
            <a:off x="801830" y="2499623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3"/>
          <p:cNvSpPr/>
          <p:nvPr/>
        </p:nvSpPr>
        <p:spPr>
          <a:xfrm>
            <a:off x="4863899" y="1373967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3"/>
          <p:cNvSpPr/>
          <p:nvPr/>
        </p:nvSpPr>
        <p:spPr>
          <a:xfrm>
            <a:off x="4849499" y="2471563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819746" y="1384692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3"/>
          <p:cNvSpPr txBox="1">
            <a:spLocks noGrp="1"/>
          </p:cNvSpPr>
          <p:nvPr>
            <p:ph type="title" idx="15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23" name="Google Shape;623;p63"/>
          <p:cNvSpPr txBox="1">
            <a:spLocks noGrp="1"/>
          </p:cNvSpPr>
          <p:nvPr>
            <p:ph type="title"/>
          </p:nvPr>
        </p:nvSpPr>
        <p:spPr>
          <a:xfrm>
            <a:off x="1835704" y="1529892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25" name="Google Shape;625;p63"/>
          <p:cNvSpPr txBox="1">
            <a:spLocks noGrp="1"/>
          </p:cNvSpPr>
          <p:nvPr>
            <p:ph type="title" idx="2"/>
          </p:nvPr>
        </p:nvSpPr>
        <p:spPr>
          <a:xfrm>
            <a:off x="1849454" y="2644035"/>
            <a:ext cx="277326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Related Work &amp;</a:t>
            </a:r>
            <a:br>
              <a:rPr lang="ar-EG"/>
            </a:br>
            <a:r>
              <a:rPr lang="en"/>
              <a:t>Approaches</a:t>
            </a:r>
            <a:endParaRPr/>
          </a:p>
        </p:txBody>
      </p:sp>
      <p:sp>
        <p:nvSpPr>
          <p:cNvPr id="627" name="Google Shape;627;p63"/>
          <p:cNvSpPr txBox="1">
            <a:spLocks noGrp="1"/>
          </p:cNvSpPr>
          <p:nvPr>
            <p:ph type="title" idx="4"/>
          </p:nvPr>
        </p:nvSpPr>
        <p:spPr>
          <a:xfrm>
            <a:off x="5877665" y="1362914"/>
            <a:ext cx="3187403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629" name="Google Shape;629;p63"/>
          <p:cNvSpPr txBox="1">
            <a:spLocks noGrp="1"/>
          </p:cNvSpPr>
          <p:nvPr>
            <p:ph type="title" idx="6"/>
          </p:nvPr>
        </p:nvSpPr>
        <p:spPr>
          <a:xfrm>
            <a:off x="5865457" y="2673094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Block Diagram</a:t>
            </a:r>
          </a:p>
        </p:txBody>
      </p:sp>
      <p:sp>
        <p:nvSpPr>
          <p:cNvPr id="631" name="Google Shape;631;p63"/>
          <p:cNvSpPr txBox="1">
            <a:spLocks noGrp="1"/>
          </p:cNvSpPr>
          <p:nvPr>
            <p:ph type="title" idx="8"/>
          </p:nvPr>
        </p:nvSpPr>
        <p:spPr>
          <a:xfrm>
            <a:off x="819746" y="1551342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title" idx="9"/>
          </p:nvPr>
        </p:nvSpPr>
        <p:spPr>
          <a:xfrm>
            <a:off x="801830" y="2666273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title" idx="13"/>
          </p:nvPr>
        </p:nvSpPr>
        <p:spPr>
          <a:xfrm>
            <a:off x="4849500" y="1529892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4" name="Google Shape;634;p63"/>
          <p:cNvSpPr txBox="1">
            <a:spLocks noGrp="1"/>
          </p:cNvSpPr>
          <p:nvPr>
            <p:ph type="title" idx="14"/>
          </p:nvPr>
        </p:nvSpPr>
        <p:spPr>
          <a:xfrm>
            <a:off x="4849499" y="2638213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635" name="Google Shape;635;p63"/>
          <p:cNvGrpSpPr/>
          <p:nvPr/>
        </p:nvGrpSpPr>
        <p:grpSpPr>
          <a:xfrm rot="5400000" flipH="1">
            <a:off x="7574417" y="3210773"/>
            <a:ext cx="2029024" cy="1088542"/>
            <a:chOff x="773350" y="518000"/>
            <a:chExt cx="2757950" cy="1479600"/>
          </a:xfrm>
        </p:grpSpPr>
        <p:sp>
          <p:nvSpPr>
            <p:cNvPr id="636" name="Google Shape;636;p6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9" name="Google Shape;6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458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63"/>
          <p:cNvGrpSpPr/>
          <p:nvPr/>
        </p:nvGrpSpPr>
        <p:grpSpPr>
          <a:xfrm flipH="1">
            <a:off x="191" y="4320418"/>
            <a:ext cx="2598996" cy="484774"/>
            <a:chOff x="1298650" y="3255600"/>
            <a:chExt cx="3427850" cy="639375"/>
          </a:xfrm>
        </p:grpSpPr>
        <p:sp>
          <p:nvSpPr>
            <p:cNvPr id="641" name="Google Shape;641;p6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3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63"/>
          <p:cNvGrpSpPr/>
          <p:nvPr/>
        </p:nvGrpSpPr>
        <p:grpSpPr>
          <a:xfrm rot="10800000" flipH="1">
            <a:off x="6534204" y="678322"/>
            <a:ext cx="2598996" cy="484774"/>
            <a:chOff x="1298650" y="3255600"/>
            <a:chExt cx="3427850" cy="639375"/>
          </a:xfrm>
        </p:grpSpPr>
        <p:sp>
          <p:nvSpPr>
            <p:cNvPr id="644" name="Google Shape;644;p6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63"/>
          <p:cNvGrpSpPr/>
          <p:nvPr/>
        </p:nvGrpSpPr>
        <p:grpSpPr>
          <a:xfrm>
            <a:off x="3990161" y="1202387"/>
            <a:ext cx="1163678" cy="63948"/>
            <a:chOff x="3779200" y="1371600"/>
            <a:chExt cx="1992600" cy="109500"/>
          </a:xfrm>
        </p:grpSpPr>
        <p:sp>
          <p:nvSpPr>
            <p:cNvPr id="647" name="Google Shape;647;p6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0;p63">
            <a:extLst>
              <a:ext uri="{FF2B5EF4-FFF2-40B4-BE49-F238E27FC236}">
                <a16:creationId xmlns:a16="http://schemas.microsoft.com/office/drawing/2014/main" id="{E120EBA1-A000-0D0B-A086-C62B56732ACD}"/>
              </a:ext>
            </a:extLst>
          </p:cNvPr>
          <p:cNvSpPr/>
          <p:nvPr/>
        </p:nvSpPr>
        <p:spPr>
          <a:xfrm>
            <a:off x="2828335" y="3572281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29;p63">
            <a:extLst>
              <a:ext uri="{FF2B5EF4-FFF2-40B4-BE49-F238E27FC236}">
                <a16:creationId xmlns:a16="http://schemas.microsoft.com/office/drawing/2014/main" id="{80E8D17C-526A-6149-DF51-CB5B54061DC5}"/>
              </a:ext>
            </a:extLst>
          </p:cNvPr>
          <p:cNvSpPr txBox="1">
            <a:spLocks/>
          </p:cNvSpPr>
          <p:nvPr/>
        </p:nvSpPr>
        <p:spPr>
          <a:xfrm>
            <a:off x="3780345" y="3770754"/>
            <a:ext cx="217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/>
              <a:t>Dataset</a:t>
            </a:r>
          </a:p>
        </p:txBody>
      </p:sp>
      <p:sp>
        <p:nvSpPr>
          <p:cNvPr id="4" name="Google Shape;634;p63">
            <a:extLst>
              <a:ext uri="{FF2B5EF4-FFF2-40B4-BE49-F238E27FC236}">
                <a16:creationId xmlns:a16="http://schemas.microsoft.com/office/drawing/2014/main" id="{780E9A23-7CC2-B498-34DD-60D6426DAFCB}"/>
              </a:ext>
            </a:extLst>
          </p:cNvPr>
          <p:cNvSpPr txBox="1">
            <a:spLocks/>
          </p:cNvSpPr>
          <p:nvPr/>
        </p:nvSpPr>
        <p:spPr>
          <a:xfrm>
            <a:off x="2828335" y="3738931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/>
              <a:t>05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>
          <a:extLst>
            <a:ext uri="{FF2B5EF4-FFF2-40B4-BE49-F238E27FC236}">
              <a16:creationId xmlns:a16="http://schemas.microsoft.com/office/drawing/2014/main" id="{4A33DB39-4A28-79FB-24F4-3276C1B94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5">
            <a:extLst>
              <a:ext uri="{FF2B5EF4-FFF2-40B4-BE49-F238E27FC236}">
                <a16:creationId xmlns:a16="http://schemas.microsoft.com/office/drawing/2014/main" id="{AE06E60C-2333-2894-DA1E-A3A766264364}"/>
              </a:ext>
            </a:extLst>
          </p:cNvPr>
          <p:cNvSpPr/>
          <p:nvPr/>
        </p:nvSpPr>
        <p:spPr>
          <a:xfrm>
            <a:off x="608573" y="1570506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95">
            <a:extLst>
              <a:ext uri="{FF2B5EF4-FFF2-40B4-BE49-F238E27FC236}">
                <a16:creationId xmlns:a16="http://schemas.microsoft.com/office/drawing/2014/main" id="{3EFE2FBF-0DBD-7546-1E62-BA5D2719560A}"/>
              </a:ext>
            </a:extLst>
          </p:cNvPr>
          <p:cNvSpPr/>
          <p:nvPr/>
        </p:nvSpPr>
        <p:spPr>
          <a:xfrm>
            <a:off x="3181050" y="1048055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5">
            <a:extLst>
              <a:ext uri="{FF2B5EF4-FFF2-40B4-BE49-F238E27FC236}">
                <a16:creationId xmlns:a16="http://schemas.microsoft.com/office/drawing/2014/main" id="{F7648884-7C9F-221A-D3EA-0F43EB472EE2}"/>
              </a:ext>
            </a:extLst>
          </p:cNvPr>
          <p:cNvSpPr/>
          <p:nvPr/>
        </p:nvSpPr>
        <p:spPr>
          <a:xfrm>
            <a:off x="5707468" y="1570506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5">
            <a:extLst>
              <a:ext uri="{FF2B5EF4-FFF2-40B4-BE49-F238E27FC236}">
                <a16:creationId xmlns:a16="http://schemas.microsoft.com/office/drawing/2014/main" id="{96D2A6D7-8C22-7044-5874-728ADD9DD5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/>
              <a:t>About </a:t>
            </a:r>
            <a:r>
              <a:rPr lang="en-US" sz="2400" err="1"/>
              <a:t>MarianMT</a:t>
            </a:r>
            <a:r>
              <a:rPr lang="en-US" sz="2400"/>
              <a:t> (opus-mt-</a:t>
            </a:r>
            <a:r>
              <a:rPr lang="en-US" sz="2400" err="1"/>
              <a:t>tc</a:t>
            </a:r>
            <a:r>
              <a:rPr lang="en-US" sz="2400"/>
              <a:t>-big-</a:t>
            </a:r>
            <a:r>
              <a:rPr lang="en-US" sz="2400" err="1"/>
              <a:t>en</a:t>
            </a:r>
            <a:r>
              <a:rPr lang="en-US" sz="2400"/>
              <a:t>-</a:t>
            </a:r>
            <a:r>
              <a:rPr lang="en-US" sz="2400" err="1"/>
              <a:t>ar</a:t>
            </a:r>
            <a:r>
              <a:rPr lang="en-US" sz="2400"/>
              <a:t>)</a:t>
            </a:r>
          </a:p>
        </p:txBody>
      </p:sp>
      <p:sp>
        <p:nvSpPr>
          <p:cNvPr id="1375" name="Google Shape;1375;p95">
            <a:extLst>
              <a:ext uri="{FF2B5EF4-FFF2-40B4-BE49-F238E27FC236}">
                <a16:creationId xmlns:a16="http://schemas.microsoft.com/office/drawing/2014/main" id="{7073D748-9D20-5726-BF14-BECD9D4C9CD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0773" y="2112663"/>
            <a:ext cx="270488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/>
              <a:t>Trained on OPUS Data</a:t>
            </a:r>
            <a:endParaRPr sz="1800"/>
          </a:p>
        </p:txBody>
      </p:sp>
      <p:sp>
        <p:nvSpPr>
          <p:cNvPr id="1377" name="Google Shape;1377;p95">
            <a:extLst>
              <a:ext uri="{FF2B5EF4-FFF2-40B4-BE49-F238E27FC236}">
                <a16:creationId xmlns:a16="http://schemas.microsoft.com/office/drawing/2014/main" id="{A9949DED-592C-21AD-4930-CC923C1F7274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439938" y="1789994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/>
              <a:t>Parameters: ~277 Million</a:t>
            </a:r>
            <a:br>
              <a:rPr lang="en-US" sz="1800"/>
            </a:br>
            <a:endParaRPr sz="1800"/>
          </a:p>
        </p:txBody>
      </p:sp>
      <p:sp>
        <p:nvSpPr>
          <p:cNvPr id="1379" name="Google Shape;1379;p95">
            <a:extLst>
              <a:ext uri="{FF2B5EF4-FFF2-40B4-BE49-F238E27FC236}">
                <a16:creationId xmlns:a16="http://schemas.microsoft.com/office/drawing/2014/main" id="{551E7579-6974-ECFD-B4F5-00B3195F22DE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025368" y="2274483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/>
              <a:t>BLEU Score Accuracy</a:t>
            </a:r>
            <a:br>
              <a:rPr lang="en-US" sz="1800"/>
            </a:br>
            <a:endParaRPr sz="1800"/>
          </a:p>
        </p:txBody>
      </p:sp>
      <p:sp>
        <p:nvSpPr>
          <p:cNvPr id="1388" name="Google Shape;1388;p95">
            <a:extLst>
              <a:ext uri="{FF2B5EF4-FFF2-40B4-BE49-F238E27FC236}">
                <a16:creationId xmlns:a16="http://schemas.microsoft.com/office/drawing/2014/main" id="{12908D8A-8EEF-BA89-4BB5-A6300AB35EF0}"/>
              </a:ext>
            </a:extLst>
          </p:cNvPr>
          <p:cNvSpPr/>
          <p:nvPr/>
        </p:nvSpPr>
        <p:spPr>
          <a:xfrm>
            <a:off x="3180665" y="4275556"/>
            <a:ext cx="380700" cy="329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95">
            <a:extLst>
              <a:ext uri="{FF2B5EF4-FFF2-40B4-BE49-F238E27FC236}">
                <a16:creationId xmlns:a16="http://schemas.microsoft.com/office/drawing/2014/main" id="{C6F56FC4-A0CF-C8FB-9436-A3091241BA91}"/>
              </a:ext>
            </a:extLst>
          </p:cNvPr>
          <p:cNvSpPr/>
          <p:nvPr/>
        </p:nvSpPr>
        <p:spPr>
          <a:xfrm>
            <a:off x="8168940" y="1241406"/>
            <a:ext cx="380700" cy="329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2EFCF0-A46E-17A8-FF92-3B3625477540}"/>
              </a:ext>
            </a:extLst>
          </p:cNvPr>
          <p:cNvSpPr txBox="1"/>
          <p:nvPr/>
        </p:nvSpPr>
        <p:spPr>
          <a:xfrm>
            <a:off x="841702" y="2763289"/>
            <a:ext cx="23154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Trained by Helsinki-NLP on large public parallel datasets like </a:t>
            </a:r>
            <a:r>
              <a:rPr lang="en-US" err="1">
                <a:solidFill>
                  <a:schemeClr val="bg1"/>
                </a:solidFill>
                <a:latin typeface="IBM Plex Sans Medium" panose="020B0603050203000203" pitchFamily="34" charset="0"/>
              </a:rPr>
              <a:t>OpenSubtitles</a:t>
            </a:r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, GNOME, </a:t>
            </a:r>
            <a:r>
              <a:rPr lang="en-US" err="1">
                <a:solidFill>
                  <a:schemeClr val="bg1"/>
                </a:solidFill>
                <a:latin typeface="IBM Plex Sans Medium" panose="020B0603050203000203" pitchFamily="34" charset="0"/>
              </a:rPr>
              <a:t>Tatoeba</a:t>
            </a:r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, and more.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D4936-CD85-2365-4678-3EB6A12A7B52}"/>
              </a:ext>
            </a:extLst>
          </p:cNvPr>
          <p:cNvSpPr txBox="1"/>
          <p:nvPr/>
        </p:nvSpPr>
        <p:spPr>
          <a:xfrm>
            <a:off x="3377461" y="2279732"/>
            <a:ext cx="2315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This is one of the "big" Marian models, offering better accuracy than the standard versions.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F54D0-8E55-76E2-1525-EA51CF8E91CC}"/>
              </a:ext>
            </a:extLst>
          </p:cNvPr>
          <p:cNvSpPr txBox="1"/>
          <p:nvPr/>
        </p:nvSpPr>
        <p:spPr>
          <a:xfrm>
            <a:off x="5929568" y="2781351"/>
            <a:ext cx="2315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Achieves around 20 BLEU on English ↔ Arabic tasks before any fine-tuning or distillation.</a:t>
            </a:r>
          </a:p>
        </p:txBody>
      </p:sp>
    </p:spTree>
    <p:extLst>
      <p:ext uri="{BB962C8B-B14F-4D97-AF65-F5344CB8AC3E}">
        <p14:creationId xmlns:p14="http://schemas.microsoft.com/office/powerpoint/2010/main" val="12152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" grpId="0" animBg="1"/>
      <p:bldP spid="1372" grpId="0" animBg="1"/>
      <p:bldP spid="1373" grpId="0" animBg="1"/>
      <p:bldP spid="1375" grpId="0"/>
      <p:bldP spid="1377" grpId="0"/>
      <p:bldP spid="1379" grpId="0"/>
      <p:bldP spid="4" grpId="0"/>
      <p:bldP spid="7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>
          <a:extLst>
            <a:ext uri="{FF2B5EF4-FFF2-40B4-BE49-F238E27FC236}">
              <a16:creationId xmlns:a16="http://schemas.microsoft.com/office/drawing/2014/main" id="{8EBBCB8D-9B4F-B74B-E157-8DB97D043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9">
            <a:extLst>
              <a:ext uri="{FF2B5EF4-FFF2-40B4-BE49-F238E27FC236}">
                <a16:creationId xmlns:a16="http://schemas.microsoft.com/office/drawing/2014/main" id="{FC6A8517-2AE7-A116-0A64-20F161D5715C}"/>
              </a:ext>
            </a:extLst>
          </p:cNvPr>
          <p:cNvSpPr/>
          <p:nvPr/>
        </p:nvSpPr>
        <p:spPr>
          <a:xfrm>
            <a:off x="333306" y="1470108"/>
            <a:ext cx="6406707" cy="2983934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9">
            <a:extLst>
              <a:ext uri="{FF2B5EF4-FFF2-40B4-BE49-F238E27FC236}">
                <a16:creationId xmlns:a16="http://schemas.microsoft.com/office/drawing/2014/main" id="{178738B5-6089-8413-8F70-186269D5A9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031" y="752720"/>
            <a:ext cx="8223646" cy="538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000"/>
              <a:t>⚠️Limitations of the Model – Still Needs Improvement</a:t>
            </a:r>
          </a:p>
        </p:txBody>
      </p:sp>
      <p:grpSp>
        <p:nvGrpSpPr>
          <p:cNvPr id="970" name="Google Shape;970;p79">
            <a:extLst>
              <a:ext uri="{FF2B5EF4-FFF2-40B4-BE49-F238E27FC236}">
                <a16:creationId xmlns:a16="http://schemas.microsoft.com/office/drawing/2014/main" id="{8F38E1A3-EDA5-9812-C52B-68A97BBEF0E0}"/>
              </a:ext>
            </a:extLst>
          </p:cNvPr>
          <p:cNvGrpSpPr/>
          <p:nvPr/>
        </p:nvGrpSpPr>
        <p:grpSpPr>
          <a:xfrm>
            <a:off x="7406599" y="4354826"/>
            <a:ext cx="780400" cy="357900"/>
            <a:chOff x="4598506" y="471425"/>
            <a:chExt cx="780400" cy="357900"/>
          </a:xfrm>
        </p:grpSpPr>
        <p:sp>
          <p:nvSpPr>
            <p:cNvPr id="971" name="Google Shape;971;p79">
              <a:extLst>
                <a:ext uri="{FF2B5EF4-FFF2-40B4-BE49-F238E27FC236}">
                  <a16:creationId xmlns:a16="http://schemas.microsoft.com/office/drawing/2014/main" id="{F74BAB9E-673F-E0B1-3380-4E8677102B2B}"/>
                </a:ext>
              </a:extLst>
            </p:cNvPr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9">
              <a:extLst>
                <a:ext uri="{FF2B5EF4-FFF2-40B4-BE49-F238E27FC236}">
                  <a16:creationId xmlns:a16="http://schemas.microsoft.com/office/drawing/2014/main" id="{C9CF3B1C-0B1C-2988-99A3-33EB9BE46F1F}"/>
                </a:ext>
              </a:extLst>
            </p:cNvPr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34;p81">
            <a:extLst>
              <a:ext uri="{FF2B5EF4-FFF2-40B4-BE49-F238E27FC236}">
                <a16:creationId xmlns:a16="http://schemas.microsoft.com/office/drawing/2014/main" id="{C7D925B8-AB2C-5D6B-8F34-6FB52D9F648F}"/>
              </a:ext>
            </a:extLst>
          </p:cNvPr>
          <p:cNvGrpSpPr/>
          <p:nvPr/>
        </p:nvGrpSpPr>
        <p:grpSpPr>
          <a:xfrm>
            <a:off x="0" y="531213"/>
            <a:ext cx="2329187" cy="273605"/>
            <a:chOff x="198225" y="4390550"/>
            <a:chExt cx="3765075" cy="484600"/>
          </a:xfrm>
        </p:grpSpPr>
        <p:sp>
          <p:nvSpPr>
            <p:cNvPr id="3" name="Google Shape;1035;p81">
              <a:extLst>
                <a:ext uri="{FF2B5EF4-FFF2-40B4-BE49-F238E27FC236}">
                  <a16:creationId xmlns:a16="http://schemas.microsoft.com/office/drawing/2014/main" id="{128D582A-4069-57F9-1A89-EC9581C4789C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36;p81">
              <a:extLst>
                <a:ext uri="{FF2B5EF4-FFF2-40B4-BE49-F238E27FC236}">
                  <a16:creationId xmlns:a16="http://schemas.microsoft.com/office/drawing/2014/main" id="{F1BC021E-C2FA-E8A5-D0B3-24EF31C5FF95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034;p81">
            <a:extLst>
              <a:ext uri="{FF2B5EF4-FFF2-40B4-BE49-F238E27FC236}">
                <a16:creationId xmlns:a16="http://schemas.microsoft.com/office/drawing/2014/main" id="{FE1F9EB6-FEB3-9B93-46E7-8442B8507EA1}"/>
              </a:ext>
            </a:extLst>
          </p:cNvPr>
          <p:cNvGrpSpPr/>
          <p:nvPr/>
        </p:nvGrpSpPr>
        <p:grpSpPr>
          <a:xfrm flipH="1">
            <a:off x="6988098" y="1332555"/>
            <a:ext cx="2155902" cy="210906"/>
            <a:chOff x="198225" y="4390550"/>
            <a:chExt cx="3765075" cy="484600"/>
          </a:xfrm>
        </p:grpSpPr>
        <p:sp>
          <p:nvSpPr>
            <p:cNvPr id="6" name="Google Shape;1035;p81">
              <a:extLst>
                <a:ext uri="{FF2B5EF4-FFF2-40B4-BE49-F238E27FC236}">
                  <a16:creationId xmlns:a16="http://schemas.microsoft.com/office/drawing/2014/main" id="{9534DCAF-2010-E2B6-810A-23B66EF62300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6;p81">
              <a:extLst>
                <a:ext uri="{FF2B5EF4-FFF2-40B4-BE49-F238E27FC236}">
                  <a16:creationId xmlns:a16="http://schemas.microsoft.com/office/drawing/2014/main" id="{6CF91C40-631C-0460-68DD-F81EB32C5A6C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04E8C93-1F21-0E70-33D2-2E8D7FC2BBE1}"/>
              </a:ext>
            </a:extLst>
          </p:cNvPr>
          <p:cNvSpPr txBox="1"/>
          <p:nvPr/>
        </p:nvSpPr>
        <p:spPr>
          <a:xfrm>
            <a:off x="333306" y="1542634"/>
            <a:ext cx="392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🎙️</a:t>
            </a:r>
            <a:r>
              <a:rPr lang="en-US" sz="1600" b="1">
                <a:solidFill>
                  <a:schemeClr val="bg1"/>
                </a:solidFill>
                <a:latin typeface="IBM Plex Sans Medium" panose="020B0603050203000203" pitchFamily="34" charset="0"/>
              </a:rPr>
              <a:t>Struggles with Informal Speech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EB7BFF-7A74-29D8-30DA-0EE2E6B7DC08}"/>
              </a:ext>
            </a:extLst>
          </p:cNvPr>
          <p:cNvSpPr txBox="1"/>
          <p:nvPr/>
        </p:nvSpPr>
        <p:spPr>
          <a:xfrm>
            <a:off x="674051" y="1875736"/>
            <a:ext cx="619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The model sometimes fails to handle slang, fast speech, or ASR errors   correctly.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D3467-3CC8-58B4-F1C1-BE5AA73213FA}"/>
              </a:ext>
            </a:extLst>
          </p:cNvPr>
          <p:cNvSpPr txBox="1"/>
          <p:nvPr/>
        </p:nvSpPr>
        <p:spPr>
          <a:xfrm>
            <a:off x="301923" y="2509656"/>
            <a:ext cx="392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🧠</a:t>
            </a:r>
            <a:r>
              <a:rPr lang="en-US" sz="1600" b="1">
                <a:solidFill>
                  <a:schemeClr val="bg1"/>
                </a:solidFill>
                <a:latin typeface="IBM Plex Sans Medium" panose="020B0603050203000203" pitchFamily="34" charset="0"/>
              </a:rPr>
              <a:t>BLEU Still Not Great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5AD9B-2CBD-ED34-E7CD-9D42443FC2DD}"/>
              </a:ext>
            </a:extLst>
          </p:cNvPr>
          <p:cNvSpPr txBox="1"/>
          <p:nvPr/>
        </p:nvSpPr>
        <p:spPr>
          <a:xfrm>
            <a:off x="674052" y="2873989"/>
            <a:ext cx="6190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BLEU score of 20 is decent — but not close to human-level translation.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2B6BB0-1DF1-357F-8B1F-24CD94A62C57}"/>
              </a:ext>
            </a:extLst>
          </p:cNvPr>
          <p:cNvSpPr txBox="1"/>
          <p:nvPr/>
        </p:nvSpPr>
        <p:spPr>
          <a:xfrm>
            <a:off x="301924" y="3275056"/>
            <a:ext cx="392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📦</a:t>
            </a:r>
            <a:r>
              <a:rPr lang="en-US" sz="1600">
                <a:solidFill>
                  <a:schemeClr val="bg1"/>
                </a:solidFill>
                <a:latin typeface="IBM Plex Sans Medium" panose="020B0603050203000203" pitchFamily="34" charset="0"/>
              </a:rPr>
              <a:t>Domain Sensitivity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1FB49C-4785-62A8-F9E2-22C3B795CC5C}"/>
              </a:ext>
            </a:extLst>
          </p:cNvPr>
          <p:cNvSpPr txBox="1"/>
          <p:nvPr/>
        </p:nvSpPr>
        <p:spPr>
          <a:xfrm>
            <a:off x="674052" y="3608612"/>
            <a:ext cx="619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Performance drops when translating outside the domains it was fine-tuned on.</a:t>
            </a:r>
          </a:p>
        </p:txBody>
      </p:sp>
      <p:pic>
        <p:nvPicPr>
          <p:cNvPr id="5122" name="Picture 2" descr="Sad Robot 3D Icon - Free Download Science &amp; Technology 3D Icons | IconScout">
            <a:extLst>
              <a:ext uri="{FF2B5EF4-FFF2-40B4-BE49-F238E27FC236}">
                <a16:creationId xmlns:a16="http://schemas.microsoft.com/office/drawing/2014/main" id="{FD01D24D-FE1E-0346-ABD3-5FC2D70F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514" y="1523731"/>
            <a:ext cx="2619489" cy="261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7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>
          <a:extLst>
            <a:ext uri="{FF2B5EF4-FFF2-40B4-BE49-F238E27FC236}">
              <a16:creationId xmlns:a16="http://schemas.microsoft.com/office/drawing/2014/main" id="{771E28B3-7373-EFBA-C028-98D6DC56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>
            <a:extLst>
              <a:ext uri="{FF2B5EF4-FFF2-40B4-BE49-F238E27FC236}">
                <a16:creationId xmlns:a16="http://schemas.microsoft.com/office/drawing/2014/main" id="{C8DB2B6D-135C-4C85-4F38-E3D52D81E3CC}"/>
              </a:ext>
            </a:extLst>
          </p:cNvPr>
          <p:cNvSpPr/>
          <p:nvPr/>
        </p:nvSpPr>
        <p:spPr>
          <a:xfrm>
            <a:off x="3850050" y="1091575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>
            <a:extLst>
              <a:ext uri="{FF2B5EF4-FFF2-40B4-BE49-F238E27FC236}">
                <a16:creationId xmlns:a16="http://schemas.microsoft.com/office/drawing/2014/main" id="{A44712CD-A9AF-462F-EA15-3ABFB9E0D007}"/>
              </a:ext>
            </a:extLst>
          </p:cNvPr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>
            <a:extLst>
              <a:ext uri="{FF2B5EF4-FFF2-40B4-BE49-F238E27FC236}">
                <a16:creationId xmlns:a16="http://schemas.microsoft.com/office/drawing/2014/main" id="{CF36942D-50BF-B7E3-4E86-D4DB32B4E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5932" y="2559401"/>
            <a:ext cx="6432813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Fine-Tune</a:t>
            </a:r>
            <a:endParaRPr dirty="0"/>
          </a:p>
        </p:txBody>
      </p:sp>
      <p:sp>
        <p:nvSpPr>
          <p:cNvPr id="986" name="Google Shape;986;p80">
            <a:extLst>
              <a:ext uri="{FF2B5EF4-FFF2-40B4-BE49-F238E27FC236}">
                <a16:creationId xmlns:a16="http://schemas.microsoft.com/office/drawing/2014/main" id="{9349C7CC-DABC-CF7D-BEAC-5AAD1E63C4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07</a:t>
            </a:r>
            <a:endParaRPr dirty="0"/>
          </a:p>
        </p:txBody>
      </p:sp>
      <p:sp>
        <p:nvSpPr>
          <p:cNvPr id="987" name="Google Shape;987;p80">
            <a:extLst>
              <a:ext uri="{FF2B5EF4-FFF2-40B4-BE49-F238E27FC236}">
                <a16:creationId xmlns:a16="http://schemas.microsoft.com/office/drawing/2014/main" id="{7B3F04D9-9751-D56C-0134-0F198818FD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8563" y="3481265"/>
            <a:ext cx="7306873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Here Comes Fine-Tune</a:t>
            </a:r>
            <a:r>
              <a:rPr lang="en" sz="2400" dirty="0"/>
              <a:t>🛠️</a:t>
            </a:r>
            <a:endParaRPr dirty="0"/>
          </a:p>
        </p:txBody>
      </p:sp>
      <p:grpSp>
        <p:nvGrpSpPr>
          <p:cNvPr id="988" name="Google Shape;988;p80">
            <a:extLst>
              <a:ext uri="{FF2B5EF4-FFF2-40B4-BE49-F238E27FC236}">
                <a16:creationId xmlns:a16="http://schemas.microsoft.com/office/drawing/2014/main" id="{B1EBAE9F-1080-7D67-CF68-30B2DC30D956}"/>
              </a:ext>
            </a:extLst>
          </p:cNvPr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>
              <a:extLst>
                <a:ext uri="{FF2B5EF4-FFF2-40B4-BE49-F238E27FC236}">
                  <a16:creationId xmlns:a16="http://schemas.microsoft.com/office/drawing/2014/main" id="{259CD0B7-448E-736C-F276-2410DE0B72CA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>
              <a:extLst>
                <a:ext uri="{FF2B5EF4-FFF2-40B4-BE49-F238E27FC236}">
                  <a16:creationId xmlns:a16="http://schemas.microsoft.com/office/drawing/2014/main" id="{E6892D56-3A31-C457-EFCF-401BE791851E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>
              <a:extLst>
                <a:ext uri="{FF2B5EF4-FFF2-40B4-BE49-F238E27FC236}">
                  <a16:creationId xmlns:a16="http://schemas.microsoft.com/office/drawing/2014/main" id="{495A2C7C-F892-0425-3EB0-B410A97292D5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>
              <a:extLst>
                <a:ext uri="{FF2B5EF4-FFF2-40B4-BE49-F238E27FC236}">
                  <a16:creationId xmlns:a16="http://schemas.microsoft.com/office/drawing/2014/main" id="{88C9D4C7-8F18-9DCB-7587-BDD97AEFF60F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>
              <a:extLst>
                <a:ext uri="{FF2B5EF4-FFF2-40B4-BE49-F238E27FC236}">
                  <a16:creationId xmlns:a16="http://schemas.microsoft.com/office/drawing/2014/main" id="{448F8E75-78CE-80C2-B4D7-1E024133841C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>
              <a:extLst>
                <a:ext uri="{FF2B5EF4-FFF2-40B4-BE49-F238E27FC236}">
                  <a16:creationId xmlns:a16="http://schemas.microsoft.com/office/drawing/2014/main" id="{28BFAC71-6099-8BE2-279E-2B6051CBFB97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>
            <a:extLst>
              <a:ext uri="{FF2B5EF4-FFF2-40B4-BE49-F238E27FC236}">
                <a16:creationId xmlns:a16="http://schemas.microsoft.com/office/drawing/2014/main" id="{3F7F7FEF-A9A9-415D-2891-9B6681557630}"/>
              </a:ext>
            </a:extLst>
          </p:cNvPr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>
              <a:extLst>
                <a:ext uri="{FF2B5EF4-FFF2-40B4-BE49-F238E27FC236}">
                  <a16:creationId xmlns:a16="http://schemas.microsoft.com/office/drawing/2014/main" id="{5C1D7503-0F20-D364-4857-B68CBB905D19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>
              <a:extLst>
                <a:ext uri="{FF2B5EF4-FFF2-40B4-BE49-F238E27FC236}">
                  <a16:creationId xmlns:a16="http://schemas.microsoft.com/office/drawing/2014/main" id="{D3FF3153-0509-77DB-9302-F3175A1A924A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>
              <a:extLst>
                <a:ext uri="{FF2B5EF4-FFF2-40B4-BE49-F238E27FC236}">
                  <a16:creationId xmlns:a16="http://schemas.microsoft.com/office/drawing/2014/main" id="{D0DD3946-30E7-9DCC-C8D7-3353FAC04465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>
              <a:extLst>
                <a:ext uri="{FF2B5EF4-FFF2-40B4-BE49-F238E27FC236}">
                  <a16:creationId xmlns:a16="http://schemas.microsoft.com/office/drawing/2014/main" id="{4735685E-B969-DD7F-592F-BF8BE8A44CED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>
              <a:extLst>
                <a:ext uri="{FF2B5EF4-FFF2-40B4-BE49-F238E27FC236}">
                  <a16:creationId xmlns:a16="http://schemas.microsoft.com/office/drawing/2014/main" id="{34F92747-7EBB-2EE3-EDE8-4D3FD464679A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>
              <a:extLst>
                <a:ext uri="{FF2B5EF4-FFF2-40B4-BE49-F238E27FC236}">
                  <a16:creationId xmlns:a16="http://schemas.microsoft.com/office/drawing/2014/main" id="{CB339675-990E-0479-E197-4E38DAAB8DB6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>
            <a:extLst>
              <a:ext uri="{FF2B5EF4-FFF2-40B4-BE49-F238E27FC236}">
                <a16:creationId xmlns:a16="http://schemas.microsoft.com/office/drawing/2014/main" id="{4A9C6F1C-7ACE-206D-63FE-400EEC450EA9}"/>
              </a:ext>
            </a:extLst>
          </p:cNvPr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>
              <a:extLst>
                <a:ext uri="{FF2B5EF4-FFF2-40B4-BE49-F238E27FC236}">
                  <a16:creationId xmlns:a16="http://schemas.microsoft.com/office/drawing/2014/main" id="{6C3E6BD2-023A-5774-7081-7AAB9E52C38D}"/>
                </a:ext>
              </a:extLst>
            </p:cNvPr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>
                <a:extLst>
                  <a:ext uri="{FF2B5EF4-FFF2-40B4-BE49-F238E27FC236}">
                    <a16:creationId xmlns:a16="http://schemas.microsoft.com/office/drawing/2014/main" id="{5983A8A9-A315-B722-90C9-973D33B2D08B}"/>
                  </a:ext>
                </a:extLst>
              </p:cNvPr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>
                <a:extLst>
                  <a:ext uri="{FF2B5EF4-FFF2-40B4-BE49-F238E27FC236}">
                    <a16:creationId xmlns:a16="http://schemas.microsoft.com/office/drawing/2014/main" id="{736F3552-5916-5042-CB45-8D47C0538FE5}"/>
                  </a:ext>
                </a:extLst>
              </p:cNvPr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>
              <a:extLst>
                <a:ext uri="{FF2B5EF4-FFF2-40B4-BE49-F238E27FC236}">
                  <a16:creationId xmlns:a16="http://schemas.microsoft.com/office/drawing/2014/main" id="{510F0C3D-9F20-3D4C-DB7B-EA4F269FEA61}"/>
                </a:ext>
              </a:extLst>
            </p:cNvPr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80">
            <a:extLst>
              <a:ext uri="{FF2B5EF4-FFF2-40B4-BE49-F238E27FC236}">
                <a16:creationId xmlns:a16="http://schemas.microsoft.com/office/drawing/2014/main" id="{90C43301-BAE0-0D61-14C4-032C057DD0A2}"/>
              </a:ext>
            </a:extLst>
          </p:cNvPr>
          <p:cNvGrpSpPr/>
          <p:nvPr/>
        </p:nvGrpSpPr>
        <p:grpSpPr>
          <a:xfrm rot="-5400000" flipH="1">
            <a:off x="-8062" y="1615409"/>
            <a:ext cx="2595103" cy="395086"/>
            <a:chOff x="779906" y="4390560"/>
            <a:chExt cx="3183394" cy="484590"/>
          </a:xfrm>
        </p:grpSpPr>
        <p:sp>
          <p:nvSpPr>
            <p:cNvPr id="1008" name="Google Shape;1008;p80">
              <a:extLst>
                <a:ext uri="{FF2B5EF4-FFF2-40B4-BE49-F238E27FC236}">
                  <a16:creationId xmlns:a16="http://schemas.microsoft.com/office/drawing/2014/main" id="{6A508FD5-9A79-1B48-BC85-7CD7CD11733C}"/>
                </a:ext>
              </a:extLst>
            </p:cNvPr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>
              <a:extLst>
                <a:ext uri="{FF2B5EF4-FFF2-40B4-BE49-F238E27FC236}">
                  <a16:creationId xmlns:a16="http://schemas.microsoft.com/office/drawing/2014/main" id="{C725F5C4-B658-2F81-1241-E68A5A6299EE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7307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Fine-Tuning Setup</a:t>
            </a:r>
          </a:p>
        </p:txBody>
      </p:sp>
      <p:sp>
        <p:nvSpPr>
          <p:cNvPr id="1306" name="Google Shape;1306;p92"/>
          <p:cNvSpPr txBox="1"/>
          <p:nvPr/>
        </p:nvSpPr>
        <p:spPr>
          <a:xfrm>
            <a:off x="2190284" y="1411375"/>
            <a:ext cx="1990884" cy="32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IBM Plex Sans" panose="020B0503050203000203" pitchFamily="34" charset="0"/>
              </a:rPr>
              <a:t>Helsinki-NLP/opus-mt-</a:t>
            </a:r>
            <a:r>
              <a:rPr lang="en-US" b="1" err="1">
                <a:solidFill>
                  <a:schemeClr val="bg1"/>
                </a:solidFill>
                <a:latin typeface="IBM Plex Sans" panose="020B0503050203000203" pitchFamily="34" charset="0"/>
              </a:rPr>
              <a:t>tc</a:t>
            </a:r>
            <a:r>
              <a:rPr lang="en-US" b="1">
                <a:solidFill>
                  <a:schemeClr val="bg1"/>
                </a:solidFill>
                <a:latin typeface="IBM Plex Sans" panose="020B0503050203000203" pitchFamily="34" charset="0"/>
              </a:rPr>
              <a:t>-big-</a:t>
            </a:r>
            <a:r>
              <a:rPr lang="en-US" b="1" err="1">
                <a:solidFill>
                  <a:schemeClr val="bg1"/>
                </a:solidFill>
                <a:latin typeface="IBM Plex Sans" panose="020B0503050203000203" pitchFamily="34" charset="0"/>
              </a:rPr>
              <a:t>en</a:t>
            </a:r>
            <a:r>
              <a:rPr lang="en-US" b="1">
                <a:solidFill>
                  <a:schemeClr val="bg1"/>
                </a:solidFill>
                <a:latin typeface="IBM Plex Sans" panose="020B0503050203000203" pitchFamily="34" charset="0"/>
              </a:rPr>
              <a:t>-</a:t>
            </a:r>
            <a:r>
              <a:rPr lang="en-US" b="1" err="1">
                <a:solidFill>
                  <a:schemeClr val="bg1"/>
                </a:solidFill>
                <a:latin typeface="IBM Plex Sans" panose="020B0503050203000203" pitchFamily="34" charset="0"/>
              </a:rPr>
              <a:t>ar</a:t>
            </a:r>
            <a:endParaRPr lang="en-US" b="1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307" name="Google Shape;1307;p92"/>
          <p:cNvSpPr txBox="1"/>
          <p:nvPr/>
        </p:nvSpPr>
        <p:spPr>
          <a:xfrm>
            <a:off x="4121570" y="1387381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A large pretrained model from Hugging Face.</a:t>
            </a:r>
          </a:p>
        </p:txBody>
      </p:sp>
      <p:sp>
        <p:nvSpPr>
          <p:cNvPr id="1308" name="Google Shape;1308;p92"/>
          <p:cNvSpPr txBox="1"/>
          <p:nvPr/>
        </p:nvSpPr>
        <p:spPr>
          <a:xfrm>
            <a:off x="2344299" y="3742052"/>
            <a:ext cx="1462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>
                <a:solidFill>
                  <a:schemeClr val="bg1"/>
                </a:solidFill>
                <a:latin typeface="IBM Plex Sans" panose="020B0503050203000203" pitchFamily="34" charset="0"/>
              </a:rPr>
              <a:t>5000 steps</a:t>
            </a:r>
            <a:endParaRPr lang="en-US" sz="1800" b="1">
              <a:solidFill>
                <a:schemeClr val="bg1"/>
              </a:solidFill>
              <a:latin typeface="IBM Plex Sans" panose="020B05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9" name="Google Shape;1309;p92"/>
          <p:cNvSpPr txBox="1"/>
          <p:nvPr/>
        </p:nvSpPr>
        <p:spPr>
          <a:xfrm>
            <a:off x="4121570" y="3742052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Measured every 5000 steps using BLEU and generation length.</a:t>
            </a:r>
          </a:p>
        </p:txBody>
      </p:sp>
      <p:sp>
        <p:nvSpPr>
          <p:cNvPr id="1310" name="Google Shape;1310;p92"/>
          <p:cNvSpPr txBox="1"/>
          <p:nvPr/>
        </p:nvSpPr>
        <p:spPr>
          <a:xfrm>
            <a:off x="2344291" y="2965159"/>
            <a:ext cx="1462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>
                <a:solidFill>
                  <a:schemeClr val="bg1"/>
                </a:solidFill>
                <a:latin typeface="IBM Plex Sans" panose="020B0503050203000203" pitchFamily="34" charset="0"/>
              </a:rPr>
              <a:t>1</a:t>
            </a:r>
            <a:endParaRPr lang="en-US" sz="1800" b="1">
              <a:solidFill>
                <a:schemeClr val="bg1"/>
              </a:solidFill>
              <a:latin typeface="IBM Plex Sans" panose="020B05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1" name="Google Shape;1311;p92"/>
          <p:cNvSpPr txBox="1"/>
          <p:nvPr/>
        </p:nvSpPr>
        <p:spPr>
          <a:xfrm>
            <a:off x="4121570" y="2965159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limited by Kaggle compute</a:t>
            </a:r>
          </a:p>
        </p:txBody>
      </p:sp>
      <p:sp>
        <p:nvSpPr>
          <p:cNvPr id="1312" name="Google Shape;1312;p92"/>
          <p:cNvSpPr txBox="1"/>
          <p:nvPr/>
        </p:nvSpPr>
        <p:spPr>
          <a:xfrm>
            <a:off x="2344299" y="2188267"/>
            <a:ext cx="1462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IBM Plex Sans" panose="020B0503050203000203" pitchFamily="34" charset="0"/>
              </a:rPr>
              <a:t>2e-5</a:t>
            </a:r>
          </a:p>
        </p:txBody>
      </p:sp>
      <p:sp>
        <p:nvSpPr>
          <p:cNvPr id="1313" name="Google Shape;1313;p92"/>
          <p:cNvSpPr txBox="1"/>
          <p:nvPr/>
        </p:nvSpPr>
        <p:spPr>
          <a:xfrm>
            <a:off x="4121570" y="2169450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chosen to avoid "catastrophic forgetting," where the model loses its original knowledge</a:t>
            </a:r>
            <a:endParaRPr lang="en-US">
              <a:solidFill>
                <a:schemeClr val="bg1"/>
              </a:solidFill>
              <a:latin typeface="IBM Plex Sans Medium" panose="020B0603050203000203" pitchFamily="34" charset="0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14" name="Google Shape;1314;p92"/>
          <p:cNvSpPr txBox="1"/>
          <p:nvPr/>
        </p:nvSpPr>
        <p:spPr>
          <a:xfrm>
            <a:off x="449826" y="1411375"/>
            <a:ext cx="1701387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IBM Plex Sans" panose="020B0503050203000203" pitchFamily="34" charset="0"/>
              </a:rPr>
              <a:t>Base Model</a:t>
            </a:r>
          </a:p>
        </p:txBody>
      </p:sp>
      <p:sp>
        <p:nvSpPr>
          <p:cNvPr id="1315" name="Google Shape;1315;p92"/>
          <p:cNvSpPr txBox="1"/>
          <p:nvPr/>
        </p:nvSpPr>
        <p:spPr>
          <a:xfrm>
            <a:off x="449825" y="3742052"/>
            <a:ext cx="1701387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IBM Plex Sans" panose="020B0503050203000203" pitchFamily="34" charset="0"/>
              </a:rPr>
              <a:t>Evaluation</a:t>
            </a:r>
          </a:p>
        </p:txBody>
      </p:sp>
      <p:sp>
        <p:nvSpPr>
          <p:cNvPr id="1316" name="Google Shape;1316;p92"/>
          <p:cNvSpPr txBox="1"/>
          <p:nvPr/>
        </p:nvSpPr>
        <p:spPr>
          <a:xfrm>
            <a:off x="212826" y="2951306"/>
            <a:ext cx="217538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>
                <a:solidFill>
                  <a:schemeClr val="bg1"/>
                </a:solidFill>
                <a:latin typeface="IBM Plex Sans" panose="020B0503050203000203" pitchFamily="34" charset="0"/>
              </a:rPr>
              <a:t>Training Epochs</a:t>
            </a:r>
            <a:endParaRPr lang="en-US" sz="1600" b="1">
              <a:solidFill>
                <a:schemeClr val="bg1"/>
              </a:solidFill>
              <a:latin typeface="IBM Plex Sans" panose="020B05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7" name="Google Shape;1317;p92"/>
          <p:cNvSpPr txBox="1"/>
          <p:nvPr/>
        </p:nvSpPr>
        <p:spPr>
          <a:xfrm>
            <a:off x="449827" y="2188267"/>
            <a:ext cx="170138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>
                <a:solidFill>
                  <a:schemeClr val="bg1"/>
                </a:solidFill>
                <a:latin typeface="IBM Plex Sans" panose="020B0503050203000203" pitchFamily="34" charset="0"/>
              </a:rPr>
              <a:t>Learning Rate</a:t>
            </a:r>
            <a:endParaRPr lang="en-US" sz="1800" b="1">
              <a:solidFill>
                <a:schemeClr val="bg1"/>
              </a:solidFill>
              <a:latin typeface="IBM Plex Sans" panose="020B05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8" name="Google Shape;1318;p92"/>
          <p:cNvSpPr/>
          <p:nvPr/>
        </p:nvSpPr>
        <p:spPr>
          <a:xfrm>
            <a:off x="449826" y="1326175"/>
            <a:ext cx="1701387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2"/>
          <p:cNvSpPr/>
          <p:nvPr/>
        </p:nvSpPr>
        <p:spPr>
          <a:xfrm>
            <a:off x="449826" y="2103050"/>
            <a:ext cx="1701387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2"/>
          <p:cNvSpPr/>
          <p:nvPr/>
        </p:nvSpPr>
        <p:spPr>
          <a:xfrm>
            <a:off x="449826" y="2879963"/>
            <a:ext cx="1701387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92"/>
          <p:cNvSpPr/>
          <p:nvPr/>
        </p:nvSpPr>
        <p:spPr>
          <a:xfrm>
            <a:off x="449826" y="3656888"/>
            <a:ext cx="1701387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2" name="Google Shape;1322;p92"/>
          <p:cNvCxnSpPr>
            <a:cxnSpLocks/>
            <a:stCxn id="1318" idx="1"/>
            <a:endCxn id="1319" idx="3"/>
          </p:cNvCxnSpPr>
          <p:nvPr/>
        </p:nvCxnSpPr>
        <p:spPr>
          <a:xfrm>
            <a:off x="1300520" y="1898875"/>
            <a:ext cx="0" cy="20417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92"/>
          <p:cNvCxnSpPr>
            <a:cxnSpLocks/>
            <a:stCxn id="1319" idx="1"/>
            <a:endCxn id="1320" idx="3"/>
          </p:cNvCxnSpPr>
          <p:nvPr/>
        </p:nvCxnSpPr>
        <p:spPr>
          <a:xfrm>
            <a:off x="1300520" y="2675750"/>
            <a:ext cx="0" cy="2042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4" name="Google Shape;1324;p92"/>
          <p:cNvCxnSpPr>
            <a:cxnSpLocks/>
            <a:stCxn id="1320" idx="1"/>
            <a:endCxn id="1321" idx="3"/>
          </p:cNvCxnSpPr>
          <p:nvPr/>
        </p:nvCxnSpPr>
        <p:spPr>
          <a:xfrm>
            <a:off x="1300520" y="3452663"/>
            <a:ext cx="0" cy="2042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BA98A-4C8F-1C33-5F68-828ABD009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2;p77">
            <a:extLst>
              <a:ext uri="{FF2B5EF4-FFF2-40B4-BE49-F238E27FC236}">
                <a16:creationId xmlns:a16="http://schemas.microsoft.com/office/drawing/2014/main" id="{CC95DBCC-446E-DCAA-4926-856C5099B44C}"/>
              </a:ext>
            </a:extLst>
          </p:cNvPr>
          <p:cNvSpPr/>
          <p:nvPr/>
        </p:nvSpPr>
        <p:spPr>
          <a:xfrm>
            <a:off x="700547" y="1008646"/>
            <a:ext cx="5538021" cy="81492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34;p77">
            <a:extLst>
              <a:ext uri="{FF2B5EF4-FFF2-40B4-BE49-F238E27FC236}">
                <a16:creationId xmlns:a16="http://schemas.microsoft.com/office/drawing/2014/main" id="{055EFA5E-4921-65A0-8F6D-6DCD5671EB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9171" y="1165486"/>
            <a:ext cx="3908323" cy="363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600" err="1"/>
              <a:t>Neulab</a:t>
            </a:r>
            <a:r>
              <a:rPr lang="en-US" sz="2600"/>
              <a:t>-TED Talks</a:t>
            </a:r>
          </a:p>
        </p:txBody>
      </p:sp>
      <p:sp>
        <p:nvSpPr>
          <p:cNvPr id="10" name="Google Shape;935;p77">
            <a:extLst>
              <a:ext uri="{FF2B5EF4-FFF2-40B4-BE49-F238E27FC236}">
                <a16:creationId xmlns:a16="http://schemas.microsoft.com/office/drawing/2014/main" id="{00D2E81D-1CA7-7F08-9DBB-B306C7DF26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4610" y="1416107"/>
            <a:ext cx="4832027" cy="238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1200"/>
              <a:t>Conversational educational content — good for spoken language.</a:t>
            </a:r>
          </a:p>
          <a:p>
            <a:pPr marL="0" lvl="0" indent="0"/>
            <a:endParaRPr sz="120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7697889-E3E1-0FE7-D53D-5BA439B1F2D2}"/>
              </a:ext>
            </a:extLst>
          </p:cNvPr>
          <p:cNvSpPr txBox="1">
            <a:spLocks/>
          </p:cNvSpPr>
          <p:nvPr/>
        </p:nvSpPr>
        <p:spPr>
          <a:xfrm>
            <a:off x="534119" y="395821"/>
            <a:ext cx="5420031" cy="53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400"/>
              <a:t>🗂️Datasets for Fine-Tuning</a:t>
            </a:r>
          </a:p>
        </p:txBody>
      </p:sp>
      <p:sp>
        <p:nvSpPr>
          <p:cNvPr id="14" name="Google Shape;932;p77">
            <a:extLst>
              <a:ext uri="{FF2B5EF4-FFF2-40B4-BE49-F238E27FC236}">
                <a16:creationId xmlns:a16="http://schemas.microsoft.com/office/drawing/2014/main" id="{CD8B0956-ED6F-41B6-A447-F8D45C3A6956}"/>
              </a:ext>
            </a:extLst>
          </p:cNvPr>
          <p:cNvSpPr/>
          <p:nvPr/>
        </p:nvSpPr>
        <p:spPr>
          <a:xfrm>
            <a:off x="700546" y="1961077"/>
            <a:ext cx="5538021" cy="81492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34;p77">
            <a:extLst>
              <a:ext uri="{FF2B5EF4-FFF2-40B4-BE49-F238E27FC236}">
                <a16:creationId xmlns:a16="http://schemas.microsoft.com/office/drawing/2014/main" id="{0F04B49A-ED14-D3ED-6F2D-8EE0E5507430}"/>
              </a:ext>
            </a:extLst>
          </p:cNvPr>
          <p:cNvSpPr txBox="1">
            <a:spLocks/>
          </p:cNvSpPr>
          <p:nvPr/>
        </p:nvSpPr>
        <p:spPr>
          <a:xfrm>
            <a:off x="1639171" y="2061536"/>
            <a:ext cx="3607005" cy="36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/>
              <a:t>QED</a:t>
            </a:r>
          </a:p>
        </p:txBody>
      </p:sp>
      <p:sp>
        <p:nvSpPr>
          <p:cNvPr id="19" name="Google Shape;935;p77">
            <a:extLst>
              <a:ext uri="{FF2B5EF4-FFF2-40B4-BE49-F238E27FC236}">
                <a16:creationId xmlns:a16="http://schemas.microsoft.com/office/drawing/2014/main" id="{07B19118-8396-7A6C-75D3-2993417F5E7A}"/>
              </a:ext>
            </a:extLst>
          </p:cNvPr>
          <p:cNvSpPr txBox="1">
            <a:spLocks/>
          </p:cNvSpPr>
          <p:nvPr/>
        </p:nvSpPr>
        <p:spPr>
          <a:xfrm>
            <a:off x="1639171" y="2287143"/>
            <a:ext cx="4429013" cy="23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/>
              <a:t>Instructional videos and subtitles — clearer sentence structure.</a:t>
            </a:r>
          </a:p>
          <a:p>
            <a:pPr marL="0" indent="0"/>
            <a:endParaRPr lang="en-US" sz="1200"/>
          </a:p>
        </p:txBody>
      </p:sp>
      <p:sp>
        <p:nvSpPr>
          <p:cNvPr id="20" name="Google Shape;932;p77">
            <a:extLst>
              <a:ext uri="{FF2B5EF4-FFF2-40B4-BE49-F238E27FC236}">
                <a16:creationId xmlns:a16="http://schemas.microsoft.com/office/drawing/2014/main" id="{40345CD1-7274-5AED-D726-BA77408436D0}"/>
              </a:ext>
            </a:extLst>
          </p:cNvPr>
          <p:cNvSpPr/>
          <p:nvPr/>
        </p:nvSpPr>
        <p:spPr>
          <a:xfrm>
            <a:off x="700547" y="2913508"/>
            <a:ext cx="5538020" cy="81492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34;p77">
            <a:extLst>
              <a:ext uri="{FF2B5EF4-FFF2-40B4-BE49-F238E27FC236}">
                <a16:creationId xmlns:a16="http://schemas.microsoft.com/office/drawing/2014/main" id="{6C793888-338E-713F-8C5A-95CA7253E1A5}"/>
              </a:ext>
            </a:extLst>
          </p:cNvPr>
          <p:cNvSpPr txBox="1">
            <a:spLocks/>
          </p:cNvSpPr>
          <p:nvPr/>
        </p:nvSpPr>
        <p:spPr>
          <a:xfrm>
            <a:off x="1639171" y="3013967"/>
            <a:ext cx="4314979" cy="36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/>
              <a:t>QED + </a:t>
            </a:r>
            <a:r>
              <a:rPr lang="en-US" err="1"/>
              <a:t>Neulab</a:t>
            </a:r>
            <a:r>
              <a:rPr lang="en-US"/>
              <a:t> (Combined)</a:t>
            </a:r>
          </a:p>
        </p:txBody>
      </p:sp>
      <p:sp>
        <p:nvSpPr>
          <p:cNvPr id="22" name="Google Shape;935;p77">
            <a:extLst>
              <a:ext uri="{FF2B5EF4-FFF2-40B4-BE49-F238E27FC236}">
                <a16:creationId xmlns:a16="http://schemas.microsoft.com/office/drawing/2014/main" id="{7EDC9038-E3A4-594E-6EFE-32C216694053}"/>
              </a:ext>
            </a:extLst>
          </p:cNvPr>
          <p:cNvSpPr txBox="1">
            <a:spLocks/>
          </p:cNvSpPr>
          <p:nvPr/>
        </p:nvSpPr>
        <p:spPr>
          <a:xfrm>
            <a:off x="1639171" y="3239574"/>
            <a:ext cx="4429013" cy="23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/>
              <a:t>Merged both for balance between styles.</a:t>
            </a:r>
          </a:p>
        </p:txBody>
      </p:sp>
      <p:sp>
        <p:nvSpPr>
          <p:cNvPr id="23" name="Google Shape;932;p77">
            <a:extLst>
              <a:ext uri="{FF2B5EF4-FFF2-40B4-BE49-F238E27FC236}">
                <a16:creationId xmlns:a16="http://schemas.microsoft.com/office/drawing/2014/main" id="{AA8E1643-8997-57C4-692D-1567EB4C5963}"/>
              </a:ext>
            </a:extLst>
          </p:cNvPr>
          <p:cNvSpPr/>
          <p:nvPr/>
        </p:nvSpPr>
        <p:spPr>
          <a:xfrm>
            <a:off x="700547" y="3865939"/>
            <a:ext cx="5538020" cy="81492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34;p77">
            <a:extLst>
              <a:ext uri="{FF2B5EF4-FFF2-40B4-BE49-F238E27FC236}">
                <a16:creationId xmlns:a16="http://schemas.microsoft.com/office/drawing/2014/main" id="{38351C2A-7C56-6B0D-AE65-209E084EE508}"/>
              </a:ext>
            </a:extLst>
          </p:cNvPr>
          <p:cNvSpPr txBox="1">
            <a:spLocks/>
          </p:cNvSpPr>
          <p:nvPr/>
        </p:nvSpPr>
        <p:spPr>
          <a:xfrm>
            <a:off x="1639171" y="3966398"/>
            <a:ext cx="4349391" cy="36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/>
              <a:t>Cited High-Quality Dataset</a:t>
            </a:r>
          </a:p>
        </p:txBody>
      </p:sp>
      <p:sp>
        <p:nvSpPr>
          <p:cNvPr id="25" name="Google Shape;935;p77">
            <a:extLst>
              <a:ext uri="{FF2B5EF4-FFF2-40B4-BE49-F238E27FC236}">
                <a16:creationId xmlns:a16="http://schemas.microsoft.com/office/drawing/2014/main" id="{45308D2C-454B-8A30-1D00-8CD7B34D58A9}"/>
              </a:ext>
            </a:extLst>
          </p:cNvPr>
          <p:cNvSpPr txBox="1">
            <a:spLocks/>
          </p:cNvSpPr>
          <p:nvPr/>
        </p:nvSpPr>
        <p:spPr>
          <a:xfrm>
            <a:off x="1639171" y="4192005"/>
            <a:ext cx="4702635" cy="23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/>
              <a:t>Strong performance dataset from research, name undisclosed.</a:t>
            </a:r>
          </a:p>
          <a:p>
            <a:pPr marL="0" indent="0"/>
            <a:endParaRPr lang="en-US" sz="1200"/>
          </a:p>
          <a:p>
            <a:pPr marL="0" indent="0"/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D16F1B-BC29-EA29-2580-677BB5651EF8}"/>
              </a:ext>
            </a:extLst>
          </p:cNvPr>
          <p:cNvSpPr txBox="1"/>
          <p:nvPr/>
        </p:nvSpPr>
        <p:spPr>
          <a:xfrm>
            <a:off x="736626" y="1092942"/>
            <a:ext cx="728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EEE536-07BC-1B0D-60D3-7A22942A01FF}"/>
              </a:ext>
            </a:extLst>
          </p:cNvPr>
          <p:cNvSpPr txBox="1"/>
          <p:nvPr/>
        </p:nvSpPr>
        <p:spPr>
          <a:xfrm>
            <a:off x="736626" y="2045373"/>
            <a:ext cx="452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📚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C367EB-1F6B-35E5-7460-8CBA7AD9EAA0}"/>
              </a:ext>
            </a:extLst>
          </p:cNvPr>
          <p:cNvSpPr txBox="1"/>
          <p:nvPr/>
        </p:nvSpPr>
        <p:spPr>
          <a:xfrm>
            <a:off x="736626" y="2997804"/>
            <a:ext cx="7590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06CD78-7EC6-3687-AA00-F34EE196FD44}"/>
              </a:ext>
            </a:extLst>
          </p:cNvPr>
          <p:cNvSpPr txBox="1"/>
          <p:nvPr/>
        </p:nvSpPr>
        <p:spPr>
          <a:xfrm>
            <a:off x="736626" y="4001125"/>
            <a:ext cx="650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📑</a:t>
            </a:r>
          </a:p>
        </p:txBody>
      </p:sp>
      <p:pic>
        <p:nvPicPr>
          <p:cNvPr id="31" name="Picture 30" descr="A computer screen shot of folders connected to a blue object&#10;&#10;AI-generated content may be incorrect.">
            <a:extLst>
              <a:ext uri="{FF2B5EF4-FFF2-40B4-BE49-F238E27FC236}">
                <a16:creationId xmlns:a16="http://schemas.microsoft.com/office/drawing/2014/main" id="{1EBBDE53-941F-0685-1C7B-1A2A19FA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32" y="1691817"/>
            <a:ext cx="1952318" cy="1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build="p"/>
      <p:bldP spid="11" grpId="0"/>
      <p:bldP spid="14" grpId="0" animBg="1"/>
      <p:bldP spid="15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>
          <a:extLst>
            <a:ext uri="{FF2B5EF4-FFF2-40B4-BE49-F238E27FC236}">
              <a16:creationId xmlns:a16="http://schemas.microsoft.com/office/drawing/2014/main" id="{AEFFD93D-7DB1-04F6-2F1D-7D199FC8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>
            <a:extLst>
              <a:ext uri="{FF2B5EF4-FFF2-40B4-BE49-F238E27FC236}">
                <a16:creationId xmlns:a16="http://schemas.microsoft.com/office/drawing/2014/main" id="{28C30CC7-BAA3-8BB2-9D66-3AA514001032}"/>
              </a:ext>
            </a:extLst>
          </p:cNvPr>
          <p:cNvSpPr/>
          <p:nvPr/>
        </p:nvSpPr>
        <p:spPr>
          <a:xfrm>
            <a:off x="3850050" y="1091575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>
            <a:extLst>
              <a:ext uri="{FF2B5EF4-FFF2-40B4-BE49-F238E27FC236}">
                <a16:creationId xmlns:a16="http://schemas.microsoft.com/office/drawing/2014/main" id="{15288E48-9282-A26A-913A-8F091108FF43}"/>
              </a:ext>
            </a:extLst>
          </p:cNvPr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>
            <a:extLst>
              <a:ext uri="{FF2B5EF4-FFF2-40B4-BE49-F238E27FC236}">
                <a16:creationId xmlns:a16="http://schemas.microsoft.com/office/drawing/2014/main" id="{6FF08D55-E607-EEB5-6A85-74D494499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5932" y="2559401"/>
            <a:ext cx="6432813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/>
              <a:t>Evaluation </a:t>
            </a:r>
            <a:endParaRPr/>
          </a:p>
        </p:txBody>
      </p:sp>
      <p:sp>
        <p:nvSpPr>
          <p:cNvPr id="986" name="Google Shape;986;p80">
            <a:extLst>
              <a:ext uri="{FF2B5EF4-FFF2-40B4-BE49-F238E27FC236}">
                <a16:creationId xmlns:a16="http://schemas.microsoft.com/office/drawing/2014/main" id="{B5999039-55F5-98DB-CD09-4AC785CADAC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08</a:t>
            </a:r>
            <a:endParaRPr dirty="0"/>
          </a:p>
        </p:txBody>
      </p:sp>
      <p:grpSp>
        <p:nvGrpSpPr>
          <p:cNvPr id="988" name="Google Shape;988;p80">
            <a:extLst>
              <a:ext uri="{FF2B5EF4-FFF2-40B4-BE49-F238E27FC236}">
                <a16:creationId xmlns:a16="http://schemas.microsoft.com/office/drawing/2014/main" id="{D6D46476-3F5B-3A84-DF4D-D76ED6BB3522}"/>
              </a:ext>
            </a:extLst>
          </p:cNvPr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>
              <a:extLst>
                <a:ext uri="{FF2B5EF4-FFF2-40B4-BE49-F238E27FC236}">
                  <a16:creationId xmlns:a16="http://schemas.microsoft.com/office/drawing/2014/main" id="{C7504188-E6FD-162E-1375-40E6496BBB0D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>
              <a:extLst>
                <a:ext uri="{FF2B5EF4-FFF2-40B4-BE49-F238E27FC236}">
                  <a16:creationId xmlns:a16="http://schemas.microsoft.com/office/drawing/2014/main" id="{3E34BDCD-E970-66D7-A918-EB4DB9459B62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>
              <a:extLst>
                <a:ext uri="{FF2B5EF4-FFF2-40B4-BE49-F238E27FC236}">
                  <a16:creationId xmlns:a16="http://schemas.microsoft.com/office/drawing/2014/main" id="{8837C9B7-1874-75D1-633B-A61C04DE6F23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>
              <a:extLst>
                <a:ext uri="{FF2B5EF4-FFF2-40B4-BE49-F238E27FC236}">
                  <a16:creationId xmlns:a16="http://schemas.microsoft.com/office/drawing/2014/main" id="{4B34090B-E750-94D5-9312-505A77A4222D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>
              <a:extLst>
                <a:ext uri="{FF2B5EF4-FFF2-40B4-BE49-F238E27FC236}">
                  <a16:creationId xmlns:a16="http://schemas.microsoft.com/office/drawing/2014/main" id="{F7B3A04E-59EB-CDF5-E5F6-81EEFDB12689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>
              <a:extLst>
                <a:ext uri="{FF2B5EF4-FFF2-40B4-BE49-F238E27FC236}">
                  <a16:creationId xmlns:a16="http://schemas.microsoft.com/office/drawing/2014/main" id="{58BFA36C-B8AA-D8E3-0E7E-71CC38A23513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>
            <a:extLst>
              <a:ext uri="{FF2B5EF4-FFF2-40B4-BE49-F238E27FC236}">
                <a16:creationId xmlns:a16="http://schemas.microsoft.com/office/drawing/2014/main" id="{1E6B5EC2-9496-1152-7275-9D754B4D6AE1}"/>
              </a:ext>
            </a:extLst>
          </p:cNvPr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>
              <a:extLst>
                <a:ext uri="{FF2B5EF4-FFF2-40B4-BE49-F238E27FC236}">
                  <a16:creationId xmlns:a16="http://schemas.microsoft.com/office/drawing/2014/main" id="{03B6CE63-4CED-5682-21E8-31633AD88CB1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>
              <a:extLst>
                <a:ext uri="{FF2B5EF4-FFF2-40B4-BE49-F238E27FC236}">
                  <a16:creationId xmlns:a16="http://schemas.microsoft.com/office/drawing/2014/main" id="{97B4801D-4AB1-BC40-1234-3B74DABF5309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>
              <a:extLst>
                <a:ext uri="{FF2B5EF4-FFF2-40B4-BE49-F238E27FC236}">
                  <a16:creationId xmlns:a16="http://schemas.microsoft.com/office/drawing/2014/main" id="{67595593-EFFD-745F-E933-F7CF35779314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>
              <a:extLst>
                <a:ext uri="{FF2B5EF4-FFF2-40B4-BE49-F238E27FC236}">
                  <a16:creationId xmlns:a16="http://schemas.microsoft.com/office/drawing/2014/main" id="{6D482DDA-EF7E-F6A1-B9D5-14AEAB65BF5B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>
              <a:extLst>
                <a:ext uri="{FF2B5EF4-FFF2-40B4-BE49-F238E27FC236}">
                  <a16:creationId xmlns:a16="http://schemas.microsoft.com/office/drawing/2014/main" id="{7A5A1613-5641-4EE9-3939-2641AE0FE807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>
              <a:extLst>
                <a:ext uri="{FF2B5EF4-FFF2-40B4-BE49-F238E27FC236}">
                  <a16:creationId xmlns:a16="http://schemas.microsoft.com/office/drawing/2014/main" id="{57E367F0-FE4E-EE53-47C3-A426C6188B02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>
            <a:extLst>
              <a:ext uri="{FF2B5EF4-FFF2-40B4-BE49-F238E27FC236}">
                <a16:creationId xmlns:a16="http://schemas.microsoft.com/office/drawing/2014/main" id="{315E43CB-7DA6-F8D4-29A7-5C9B031350F2}"/>
              </a:ext>
            </a:extLst>
          </p:cNvPr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>
              <a:extLst>
                <a:ext uri="{FF2B5EF4-FFF2-40B4-BE49-F238E27FC236}">
                  <a16:creationId xmlns:a16="http://schemas.microsoft.com/office/drawing/2014/main" id="{8D5E0FE5-B31D-3385-5DD6-9137CA1C2266}"/>
                </a:ext>
              </a:extLst>
            </p:cNvPr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>
                <a:extLst>
                  <a:ext uri="{FF2B5EF4-FFF2-40B4-BE49-F238E27FC236}">
                    <a16:creationId xmlns:a16="http://schemas.microsoft.com/office/drawing/2014/main" id="{2885ACC6-2B00-CAA5-967F-1B19BCC4F189}"/>
                  </a:ext>
                </a:extLst>
              </p:cNvPr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>
                <a:extLst>
                  <a:ext uri="{FF2B5EF4-FFF2-40B4-BE49-F238E27FC236}">
                    <a16:creationId xmlns:a16="http://schemas.microsoft.com/office/drawing/2014/main" id="{5946F1A3-D949-4142-95CE-2ECD31DEC9B1}"/>
                  </a:ext>
                </a:extLst>
              </p:cNvPr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>
              <a:extLst>
                <a:ext uri="{FF2B5EF4-FFF2-40B4-BE49-F238E27FC236}">
                  <a16:creationId xmlns:a16="http://schemas.microsoft.com/office/drawing/2014/main" id="{D7EE3CC0-3CA6-9354-74B9-25F3EF8E15CF}"/>
                </a:ext>
              </a:extLst>
            </p:cNvPr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80">
            <a:extLst>
              <a:ext uri="{FF2B5EF4-FFF2-40B4-BE49-F238E27FC236}">
                <a16:creationId xmlns:a16="http://schemas.microsoft.com/office/drawing/2014/main" id="{E7036316-A11A-5E09-573D-E7E487E7A064}"/>
              </a:ext>
            </a:extLst>
          </p:cNvPr>
          <p:cNvGrpSpPr/>
          <p:nvPr/>
        </p:nvGrpSpPr>
        <p:grpSpPr>
          <a:xfrm rot="-5400000" flipH="1">
            <a:off x="-8062" y="1615409"/>
            <a:ext cx="2595103" cy="395086"/>
            <a:chOff x="779906" y="4390560"/>
            <a:chExt cx="3183394" cy="484590"/>
          </a:xfrm>
        </p:grpSpPr>
        <p:sp>
          <p:nvSpPr>
            <p:cNvPr id="1008" name="Google Shape;1008;p80">
              <a:extLst>
                <a:ext uri="{FF2B5EF4-FFF2-40B4-BE49-F238E27FC236}">
                  <a16:creationId xmlns:a16="http://schemas.microsoft.com/office/drawing/2014/main" id="{9B0F55F3-D366-D899-C349-71E4D10071EC}"/>
                </a:ext>
              </a:extLst>
            </p:cNvPr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>
              <a:extLst>
                <a:ext uri="{FF2B5EF4-FFF2-40B4-BE49-F238E27FC236}">
                  <a16:creationId xmlns:a16="http://schemas.microsoft.com/office/drawing/2014/main" id="{90C87242-B4BD-EC56-389C-54F0814CA0F0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2040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EB94087C-0B45-4964-18C9-0E4FDE9FC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66" name="Google Shape;3666;p113">
            <a:extLst>
              <a:ext uri="{FF2B5EF4-FFF2-40B4-BE49-F238E27FC236}">
                <a16:creationId xmlns:a16="http://schemas.microsoft.com/office/drawing/2014/main" id="{E9DB72F8-081A-0E73-9533-3F7EE953D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835063"/>
              </p:ext>
            </p:extLst>
          </p:nvPr>
        </p:nvGraphicFramePr>
        <p:xfrm>
          <a:off x="999203" y="1251805"/>
          <a:ext cx="7145594" cy="3126993"/>
        </p:xfrm>
        <a:graphic>
          <a:graphicData uri="http://schemas.openxmlformats.org/drawingml/2006/table">
            <a:tbl>
              <a:tblPr>
                <a:noFill/>
                <a:tableStyleId>{CFF731E2-4A1E-4D7D-AE94-CA5A7C080D9F}</a:tableStyleId>
              </a:tblPr>
              <a:tblGrid>
                <a:gridCol w="126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2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2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57">
                  <a:extLst>
                    <a:ext uri="{9D8B030D-6E8A-4147-A177-3AD203B41FA5}">
                      <a16:colId xmlns:a16="http://schemas.microsoft.com/office/drawing/2014/main" val="3826926037"/>
                    </a:ext>
                  </a:extLst>
                </a:gridCol>
              </a:tblGrid>
              <a:tr h="52173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Dataset Used 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BLEU</a:t>
                      </a:r>
                      <a:r>
                        <a:rPr lang="en-US"/>
                        <a:t> </a:t>
                      </a:r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↑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chrF</a:t>
                      </a:r>
                      <a:r>
                        <a:rPr lang="en-US" b="1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 </a:t>
                      </a:r>
                      <a:r>
                        <a:rPr lang="en-US" sz="1800" b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↑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TER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↓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282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Base Model</a:t>
                      </a:r>
                      <a:endParaRPr lang="en-US">
                        <a:solidFill>
                          <a:schemeClr val="bg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20.0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48.8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67.2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49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Neulab TED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21.5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50.7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67.0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49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QED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20.7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49.1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65.7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49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QED+Neulab</a:t>
                      </a: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21.1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49.5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66.1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546477"/>
                  </a:ext>
                </a:extLst>
              </a:tr>
              <a:tr h="52349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Cited Dataset</a:t>
                      </a:r>
                      <a:endParaRPr lang="en-US">
                        <a:solidFill>
                          <a:schemeClr val="bg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23.4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50.7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62.5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625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539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168952-2B00-8FE3-F928-56160D79D479}"/>
              </a:ext>
            </a:extLst>
          </p:cNvPr>
          <p:cNvSpPr txBox="1"/>
          <p:nvPr/>
        </p:nvSpPr>
        <p:spPr>
          <a:xfrm>
            <a:off x="606528" y="649899"/>
            <a:ext cx="6089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📊</a:t>
            </a:r>
            <a:r>
              <a:rPr lang="en-US" sz="2800" b="1">
                <a:solidFill>
                  <a:schemeClr val="bg1"/>
                </a:solidFill>
                <a:latin typeface="IBM Plex Sans" panose="020B0503050203000203" pitchFamily="34" charset="0"/>
              </a:rPr>
              <a:t>Evaluation Results On </a:t>
            </a:r>
            <a:r>
              <a:rPr lang="en-US" sz="2800" b="1" err="1">
                <a:solidFill>
                  <a:schemeClr val="bg1"/>
                </a:solidFill>
                <a:latin typeface="IBM Plex Sans" panose="020B0503050203000203" pitchFamily="34" charset="0"/>
              </a:rPr>
              <a:t>Tatoeba</a:t>
            </a:r>
            <a:r>
              <a:rPr lang="en-US" sz="2800" b="1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endParaRPr lang="en-US" sz="2400" b="1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93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50A8-6178-33DD-9CFB-7B36FE85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3D4601-D873-CA53-3C4A-11AB842A766A}"/>
              </a:ext>
            </a:extLst>
          </p:cNvPr>
          <p:cNvSpPr txBox="1"/>
          <p:nvPr/>
        </p:nvSpPr>
        <p:spPr>
          <a:xfrm>
            <a:off x="274690" y="502415"/>
            <a:ext cx="6089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📊</a:t>
            </a:r>
            <a:r>
              <a:rPr lang="en-US" sz="2800" b="1">
                <a:solidFill>
                  <a:schemeClr val="bg1"/>
                </a:solidFill>
                <a:latin typeface="IBM Plex Sans" panose="020B0503050203000203" pitchFamily="34" charset="0"/>
              </a:rPr>
              <a:t>Evaluation Results On </a:t>
            </a:r>
            <a:r>
              <a:rPr lang="en-US" sz="2800" b="1" err="1">
                <a:solidFill>
                  <a:schemeClr val="bg1"/>
                </a:solidFill>
                <a:latin typeface="IBM Plex Sans" panose="020B0503050203000203" pitchFamily="34" charset="0"/>
              </a:rPr>
              <a:t>Tatoeba</a:t>
            </a:r>
            <a:r>
              <a:rPr lang="en-US" sz="2800" b="1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endParaRPr lang="en-US" sz="2400" b="1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9" name="Picture 8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6437256B-A5A1-4805-5D7F-76ACBE98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38" y="1025635"/>
            <a:ext cx="6540909" cy="379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83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B7BBA-0D64-021E-3DE1-2CA5B964A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50A4CA-2EDB-77C8-82A6-FD9271F467C3}"/>
              </a:ext>
            </a:extLst>
          </p:cNvPr>
          <p:cNvSpPr txBox="1"/>
          <p:nvPr/>
        </p:nvSpPr>
        <p:spPr>
          <a:xfrm>
            <a:off x="274690" y="502415"/>
            <a:ext cx="6089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📊</a:t>
            </a:r>
            <a:r>
              <a:rPr lang="en-US" sz="2800" b="1">
                <a:solidFill>
                  <a:schemeClr val="bg1"/>
                </a:solidFill>
                <a:latin typeface="IBM Plex Sans" panose="020B0503050203000203" pitchFamily="34" charset="0"/>
              </a:rPr>
              <a:t>Evaluation Results On </a:t>
            </a:r>
            <a:r>
              <a:rPr lang="en-US" sz="2800" b="1" err="1">
                <a:solidFill>
                  <a:schemeClr val="bg1"/>
                </a:solidFill>
                <a:latin typeface="IBM Plex Sans" panose="020B0503050203000203" pitchFamily="34" charset="0"/>
              </a:rPr>
              <a:t>Tatoeba</a:t>
            </a:r>
            <a:r>
              <a:rPr lang="en-US" sz="2800" b="1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endParaRPr lang="en-US" sz="2400" b="1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Picture 4" descr="A blue arrow pointing up&#10;&#10;AI-generated content may be incorrect.">
            <a:extLst>
              <a:ext uri="{FF2B5EF4-FFF2-40B4-BE49-F238E27FC236}">
                <a16:creationId xmlns:a16="http://schemas.microsoft.com/office/drawing/2014/main" id="{3C0ED54F-5792-E469-61B8-BFF5FC3A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72" y="1482486"/>
            <a:ext cx="2394495" cy="2394495"/>
          </a:xfrm>
          <a:prstGeom prst="rect">
            <a:avLst/>
          </a:prstGeom>
        </p:spPr>
      </p:pic>
      <p:grpSp>
        <p:nvGrpSpPr>
          <p:cNvPr id="30" name="Google Shape;870;p74">
            <a:extLst>
              <a:ext uri="{FF2B5EF4-FFF2-40B4-BE49-F238E27FC236}">
                <a16:creationId xmlns:a16="http://schemas.microsoft.com/office/drawing/2014/main" id="{62F08681-EC3D-2A0A-8BD3-731D470DD25F}"/>
              </a:ext>
            </a:extLst>
          </p:cNvPr>
          <p:cNvGrpSpPr/>
          <p:nvPr/>
        </p:nvGrpSpPr>
        <p:grpSpPr>
          <a:xfrm>
            <a:off x="132163" y="1584346"/>
            <a:ext cx="4178374" cy="1229193"/>
            <a:chOff x="713100" y="1597775"/>
            <a:chExt cx="5712625" cy="3217500"/>
          </a:xfrm>
        </p:grpSpPr>
        <p:sp>
          <p:nvSpPr>
            <p:cNvPr id="31" name="Google Shape;871;p74">
              <a:extLst>
                <a:ext uri="{FF2B5EF4-FFF2-40B4-BE49-F238E27FC236}">
                  <a16:creationId xmlns:a16="http://schemas.microsoft.com/office/drawing/2014/main" id="{7DA06BCF-61CF-9BFA-89A3-BA38298AF889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2;p74">
              <a:extLst>
                <a:ext uri="{FF2B5EF4-FFF2-40B4-BE49-F238E27FC236}">
                  <a16:creationId xmlns:a16="http://schemas.microsoft.com/office/drawing/2014/main" id="{C9802663-2861-F2EC-139D-687DCE43EF4B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874;p74">
            <a:extLst>
              <a:ext uri="{FF2B5EF4-FFF2-40B4-BE49-F238E27FC236}">
                <a16:creationId xmlns:a16="http://schemas.microsoft.com/office/drawing/2014/main" id="{AE233E60-1BC3-DA34-2293-9501CF4A53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707" y="1709340"/>
            <a:ext cx="3323549" cy="921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1600"/>
              <a:t>📈 Best Results: Cited dataset improved BLEU by +3.4 and lowered TER by nearly 5 points.</a:t>
            </a:r>
          </a:p>
        </p:txBody>
      </p:sp>
      <p:grpSp>
        <p:nvGrpSpPr>
          <p:cNvPr id="34" name="Google Shape;876;p74">
            <a:extLst>
              <a:ext uri="{FF2B5EF4-FFF2-40B4-BE49-F238E27FC236}">
                <a16:creationId xmlns:a16="http://schemas.microsoft.com/office/drawing/2014/main" id="{B0887F16-FA38-3274-3EA5-1B09FF34ACEB}"/>
              </a:ext>
            </a:extLst>
          </p:cNvPr>
          <p:cNvGrpSpPr/>
          <p:nvPr/>
        </p:nvGrpSpPr>
        <p:grpSpPr>
          <a:xfrm>
            <a:off x="3320641" y="1000460"/>
            <a:ext cx="1154625" cy="430500"/>
            <a:chOff x="4042650" y="642025"/>
            <a:chExt cx="1154625" cy="430500"/>
          </a:xfrm>
        </p:grpSpPr>
        <p:sp>
          <p:nvSpPr>
            <p:cNvPr id="35" name="Google Shape;877;p74">
              <a:extLst>
                <a:ext uri="{FF2B5EF4-FFF2-40B4-BE49-F238E27FC236}">
                  <a16:creationId xmlns:a16="http://schemas.microsoft.com/office/drawing/2014/main" id="{DCAF5C29-6018-A753-2956-891D7E98F873}"/>
                </a:ext>
              </a:extLst>
            </p:cNvPr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8;p74">
              <a:extLst>
                <a:ext uri="{FF2B5EF4-FFF2-40B4-BE49-F238E27FC236}">
                  <a16:creationId xmlns:a16="http://schemas.microsoft.com/office/drawing/2014/main" id="{CD70606D-22BB-6DAC-AF9B-A334CCC3389E}"/>
                </a:ext>
              </a:extLst>
            </p:cNvPr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879;p74">
            <a:extLst>
              <a:ext uri="{FF2B5EF4-FFF2-40B4-BE49-F238E27FC236}">
                <a16:creationId xmlns:a16="http://schemas.microsoft.com/office/drawing/2014/main" id="{C05E5E62-4A8F-C904-570F-50CA0E03F02B}"/>
              </a:ext>
            </a:extLst>
          </p:cNvPr>
          <p:cNvGrpSpPr/>
          <p:nvPr/>
        </p:nvGrpSpPr>
        <p:grpSpPr>
          <a:xfrm>
            <a:off x="4889241" y="4210585"/>
            <a:ext cx="1154625" cy="430500"/>
            <a:chOff x="4042650" y="642025"/>
            <a:chExt cx="1154625" cy="430500"/>
          </a:xfrm>
        </p:grpSpPr>
        <p:sp>
          <p:nvSpPr>
            <p:cNvPr id="38" name="Google Shape;880;p74">
              <a:extLst>
                <a:ext uri="{FF2B5EF4-FFF2-40B4-BE49-F238E27FC236}">
                  <a16:creationId xmlns:a16="http://schemas.microsoft.com/office/drawing/2014/main" id="{CC6A530C-1023-5895-A98D-FDD9E2DC6536}"/>
                </a:ext>
              </a:extLst>
            </p:cNvPr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1;p74">
              <a:extLst>
                <a:ext uri="{FF2B5EF4-FFF2-40B4-BE49-F238E27FC236}">
                  <a16:creationId xmlns:a16="http://schemas.microsoft.com/office/drawing/2014/main" id="{BFB61D17-5891-C431-8910-E37548AF1707}"/>
                </a:ext>
              </a:extLst>
            </p:cNvPr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882;p74">
            <a:extLst>
              <a:ext uri="{FF2B5EF4-FFF2-40B4-BE49-F238E27FC236}">
                <a16:creationId xmlns:a16="http://schemas.microsoft.com/office/drawing/2014/main" id="{663A7EE8-D846-82FD-E034-DCAA262539C8}"/>
              </a:ext>
            </a:extLst>
          </p:cNvPr>
          <p:cNvSpPr/>
          <p:nvPr/>
        </p:nvSpPr>
        <p:spPr>
          <a:xfrm>
            <a:off x="4889241" y="3626935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870;p74">
            <a:extLst>
              <a:ext uri="{FF2B5EF4-FFF2-40B4-BE49-F238E27FC236}">
                <a16:creationId xmlns:a16="http://schemas.microsoft.com/office/drawing/2014/main" id="{D4078E0A-DD6E-9C67-C58D-F6874A9039EA}"/>
              </a:ext>
            </a:extLst>
          </p:cNvPr>
          <p:cNvGrpSpPr/>
          <p:nvPr/>
        </p:nvGrpSpPr>
        <p:grpSpPr>
          <a:xfrm>
            <a:off x="182860" y="3019875"/>
            <a:ext cx="4178374" cy="1360193"/>
            <a:chOff x="713100" y="1597775"/>
            <a:chExt cx="5712625" cy="3217500"/>
          </a:xfrm>
        </p:grpSpPr>
        <p:sp>
          <p:nvSpPr>
            <p:cNvPr id="42" name="Google Shape;871;p74">
              <a:extLst>
                <a:ext uri="{FF2B5EF4-FFF2-40B4-BE49-F238E27FC236}">
                  <a16:creationId xmlns:a16="http://schemas.microsoft.com/office/drawing/2014/main" id="{C694E8BE-A0E2-E4C2-E63C-CE745D3A0545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2;p74">
              <a:extLst>
                <a:ext uri="{FF2B5EF4-FFF2-40B4-BE49-F238E27FC236}">
                  <a16:creationId xmlns:a16="http://schemas.microsoft.com/office/drawing/2014/main" id="{A2FE6371-6A71-BBE5-13EC-4A0C4CB6C994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874;p74">
            <a:extLst>
              <a:ext uri="{FF2B5EF4-FFF2-40B4-BE49-F238E27FC236}">
                <a16:creationId xmlns:a16="http://schemas.microsoft.com/office/drawing/2014/main" id="{EA094E1F-2C4D-DA89-9E47-B4B098C94356}"/>
              </a:ext>
            </a:extLst>
          </p:cNvPr>
          <p:cNvSpPr txBox="1">
            <a:spLocks/>
          </p:cNvSpPr>
          <p:nvPr/>
        </p:nvSpPr>
        <p:spPr>
          <a:xfrm>
            <a:off x="474706" y="3117968"/>
            <a:ext cx="3323549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l"/>
            <a:r>
              <a:rPr lang="en-US" sz="1600"/>
              <a:t>🗣️ Real Impact: Subtitles became more fluent, clear, and closer to human-quality translation.</a:t>
            </a:r>
          </a:p>
          <a:p>
            <a:pPr marL="0" indent="0" algn="l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520348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>
          <a:extLst>
            <a:ext uri="{FF2B5EF4-FFF2-40B4-BE49-F238E27FC236}">
              <a16:creationId xmlns:a16="http://schemas.microsoft.com/office/drawing/2014/main" id="{F0113E01-C196-D33F-CCF1-1C82E80CA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6">
            <a:extLst>
              <a:ext uri="{FF2B5EF4-FFF2-40B4-BE49-F238E27FC236}">
                <a16:creationId xmlns:a16="http://schemas.microsoft.com/office/drawing/2014/main" id="{162008EF-D55F-2C4B-9AE5-430B7E4AB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9381" y="1416928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But We Need Further Performance!</a:t>
            </a:r>
            <a:endParaRPr lang="en" sz="2500"/>
          </a:p>
        </p:txBody>
      </p:sp>
      <p:pic>
        <p:nvPicPr>
          <p:cNvPr id="3" name="Picture 2" descr="A yellow robot with a sad face&#10;&#10;AI-generated content may be incorrect.">
            <a:extLst>
              <a:ext uri="{FF2B5EF4-FFF2-40B4-BE49-F238E27FC236}">
                <a16:creationId xmlns:a16="http://schemas.microsoft.com/office/drawing/2014/main" id="{1D0C3F67-8AF7-3595-6339-EB64F5E2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09" y="943415"/>
            <a:ext cx="3101926" cy="31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/>
          <p:nvPr/>
        </p:nvSpPr>
        <p:spPr>
          <a:xfrm>
            <a:off x="1520092" y="1192599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4"/>
          <p:cNvSpPr/>
          <p:nvPr/>
        </p:nvSpPr>
        <p:spPr>
          <a:xfrm>
            <a:off x="4142300" y="1222214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4"/>
          <p:cNvSpPr/>
          <p:nvPr/>
        </p:nvSpPr>
        <p:spPr>
          <a:xfrm>
            <a:off x="6863419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4"/>
          <p:cNvSpPr/>
          <p:nvPr/>
        </p:nvSpPr>
        <p:spPr>
          <a:xfrm>
            <a:off x="4196597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4"/>
          <p:cNvSpPr/>
          <p:nvPr/>
        </p:nvSpPr>
        <p:spPr>
          <a:xfrm>
            <a:off x="1471975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title"/>
          </p:nvPr>
        </p:nvSpPr>
        <p:spPr>
          <a:xfrm>
            <a:off x="280423" y="2023441"/>
            <a:ext cx="30926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Models Selection</a:t>
            </a:r>
          </a:p>
        </p:txBody>
      </p:sp>
      <p:sp>
        <p:nvSpPr>
          <p:cNvPr id="664" name="Google Shape;664;p64"/>
          <p:cNvSpPr txBox="1">
            <a:spLocks noGrp="1"/>
          </p:cNvSpPr>
          <p:nvPr>
            <p:ph type="title" idx="2"/>
          </p:nvPr>
        </p:nvSpPr>
        <p:spPr>
          <a:xfrm>
            <a:off x="2870690" y="3726937"/>
            <a:ext cx="340261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Proposed </a:t>
            </a:r>
            <a:br>
              <a:rPr lang="en-US"/>
            </a:br>
            <a:r>
              <a:rPr lang="en-US"/>
              <a:t>Solutions</a:t>
            </a:r>
          </a:p>
        </p:txBody>
      </p:sp>
      <p:sp>
        <p:nvSpPr>
          <p:cNvPr id="666" name="Google Shape;666;p64"/>
          <p:cNvSpPr txBox="1">
            <a:spLocks noGrp="1"/>
          </p:cNvSpPr>
          <p:nvPr>
            <p:ph type="title" idx="4"/>
          </p:nvPr>
        </p:nvSpPr>
        <p:spPr>
          <a:xfrm>
            <a:off x="3128817" y="2044050"/>
            <a:ext cx="313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Fine-Tune</a:t>
            </a:r>
          </a:p>
        </p:txBody>
      </p:sp>
      <p:sp>
        <p:nvSpPr>
          <p:cNvPr id="668" name="Google Shape;668;p64"/>
          <p:cNvSpPr txBox="1">
            <a:spLocks noGrp="1"/>
          </p:cNvSpPr>
          <p:nvPr>
            <p:ph type="title" idx="6"/>
          </p:nvPr>
        </p:nvSpPr>
        <p:spPr>
          <a:xfrm>
            <a:off x="5937663" y="3658340"/>
            <a:ext cx="3136100" cy="7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Enhancment</a:t>
            </a:r>
            <a:endParaRPr/>
          </a:p>
        </p:txBody>
      </p:sp>
      <p:sp>
        <p:nvSpPr>
          <p:cNvPr id="670" name="Google Shape;670;p64"/>
          <p:cNvSpPr txBox="1">
            <a:spLocks noGrp="1"/>
          </p:cNvSpPr>
          <p:nvPr>
            <p:ph type="title" idx="9"/>
          </p:nvPr>
        </p:nvSpPr>
        <p:spPr>
          <a:xfrm>
            <a:off x="280423" y="3727211"/>
            <a:ext cx="30926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Optimization </a:t>
            </a:r>
          </a:p>
        </p:txBody>
      </p:sp>
      <p:sp>
        <p:nvSpPr>
          <p:cNvPr id="671" name="Google Shape;671;p64"/>
          <p:cNvSpPr txBox="1">
            <a:spLocks noGrp="1"/>
          </p:cNvSpPr>
          <p:nvPr>
            <p:ph type="title" idx="14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09</a:t>
            </a:r>
            <a:endParaRPr dirty="0"/>
          </a:p>
        </p:txBody>
      </p:sp>
      <p:sp>
        <p:nvSpPr>
          <p:cNvPr id="672" name="Google Shape;672;p64"/>
          <p:cNvSpPr txBox="1">
            <a:spLocks noGrp="1"/>
          </p:cNvSpPr>
          <p:nvPr>
            <p:ph type="title" idx="15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673" name="Google Shape;673;p64"/>
          <p:cNvSpPr txBox="1">
            <a:spLocks noGrp="1"/>
          </p:cNvSpPr>
          <p:nvPr>
            <p:ph type="title" idx="16"/>
          </p:nvPr>
        </p:nvSpPr>
        <p:spPr>
          <a:xfrm>
            <a:off x="6809119" y="305580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674" name="Google Shape;674;p6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76" name="Google Shape;676;p64"/>
          <p:cNvSpPr txBox="1">
            <a:spLocks noGrp="1"/>
          </p:cNvSpPr>
          <p:nvPr>
            <p:ph type="title" idx="17"/>
          </p:nvPr>
        </p:nvSpPr>
        <p:spPr>
          <a:xfrm>
            <a:off x="4086255" y="1334566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677" name="Google Shape;677;p64"/>
          <p:cNvSpPr txBox="1">
            <a:spLocks noGrp="1"/>
          </p:cNvSpPr>
          <p:nvPr>
            <p:ph type="title" idx="18"/>
          </p:nvPr>
        </p:nvSpPr>
        <p:spPr>
          <a:xfrm>
            <a:off x="1467544" y="1304951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Google Shape;658;p64">
            <a:extLst>
              <a:ext uri="{FF2B5EF4-FFF2-40B4-BE49-F238E27FC236}">
                <a16:creationId xmlns:a16="http://schemas.microsoft.com/office/drawing/2014/main" id="{48758CAB-7F06-AA48-F3C8-BB343AC43A30}"/>
              </a:ext>
            </a:extLst>
          </p:cNvPr>
          <p:cNvSpPr/>
          <p:nvPr/>
        </p:nvSpPr>
        <p:spPr>
          <a:xfrm>
            <a:off x="6745697" y="1222214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66;p64">
            <a:extLst>
              <a:ext uri="{FF2B5EF4-FFF2-40B4-BE49-F238E27FC236}">
                <a16:creationId xmlns:a16="http://schemas.microsoft.com/office/drawing/2014/main" id="{8E9EFCE6-B199-63DD-EC01-4907E18EBBF0}"/>
              </a:ext>
            </a:extLst>
          </p:cNvPr>
          <p:cNvSpPr txBox="1">
            <a:spLocks/>
          </p:cNvSpPr>
          <p:nvPr/>
        </p:nvSpPr>
        <p:spPr>
          <a:xfrm>
            <a:off x="5732214" y="2044050"/>
            <a:ext cx="3136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/>
              <a:t>Evaluation</a:t>
            </a:r>
          </a:p>
        </p:txBody>
      </p:sp>
      <p:sp>
        <p:nvSpPr>
          <p:cNvPr id="4" name="Google Shape;676;p64">
            <a:extLst>
              <a:ext uri="{FF2B5EF4-FFF2-40B4-BE49-F238E27FC236}">
                <a16:creationId xmlns:a16="http://schemas.microsoft.com/office/drawing/2014/main" id="{3B050F7C-CD4F-93BC-E365-2FE0E3D179E3}"/>
              </a:ext>
            </a:extLst>
          </p:cNvPr>
          <p:cNvSpPr txBox="1">
            <a:spLocks/>
          </p:cNvSpPr>
          <p:nvPr/>
        </p:nvSpPr>
        <p:spPr>
          <a:xfrm>
            <a:off x="6689652" y="1334566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08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0C48B97E-C167-8236-315B-E2DE9E87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4704AD54-06DE-428B-3921-38A543719CAE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7128F498-8CCB-7259-7957-83A9EB995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399" y="1352425"/>
            <a:ext cx="5177527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Model</a:t>
            </a:r>
            <a:br>
              <a:rPr lang="en-US"/>
            </a:br>
            <a:r>
              <a:rPr lang="en-US"/>
              <a:t>Optimization</a:t>
            </a:r>
          </a:p>
        </p:txBody>
      </p:sp>
      <p:sp>
        <p:nvSpPr>
          <p:cNvPr id="725" name="Google Shape;725;p67">
            <a:extLst>
              <a:ext uri="{FF2B5EF4-FFF2-40B4-BE49-F238E27FC236}">
                <a16:creationId xmlns:a16="http://schemas.microsoft.com/office/drawing/2014/main" id="{88BBDEA3-06CA-90FF-842C-8D211522D1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4185750" cy="1028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Quantization </a:t>
            </a:r>
          </a:p>
          <a:p>
            <a:pPr marL="0" indent="0"/>
            <a:r>
              <a:rPr lang="en-US"/>
              <a:t>Knowledge Distillation</a:t>
            </a:r>
          </a:p>
          <a:p>
            <a:pPr marL="0" indent="0"/>
            <a:r>
              <a:rPr lang="en-US"/>
              <a:t>Pruning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0FED0DBF-E305-60FE-53CD-39BEDCD1C8B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5384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>
          <a:extLst>
            <a:ext uri="{FF2B5EF4-FFF2-40B4-BE49-F238E27FC236}">
              <a16:creationId xmlns:a16="http://schemas.microsoft.com/office/drawing/2014/main" id="{244E50E7-320E-6F0A-B16B-7F2D163DF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5">
            <a:extLst>
              <a:ext uri="{FF2B5EF4-FFF2-40B4-BE49-F238E27FC236}">
                <a16:creationId xmlns:a16="http://schemas.microsoft.com/office/drawing/2014/main" id="{90FEFD6B-852C-FB42-4C79-D7C6422F2261}"/>
              </a:ext>
            </a:extLst>
          </p:cNvPr>
          <p:cNvSpPr/>
          <p:nvPr/>
        </p:nvSpPr>
        <p:spPr>
          <a:xfrm>
            <a:off x="608573" y="1570506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95">
            <a:extLst>
              <a:ext uri="{FF2B5EF4-FFF2-40B4-BE49-F238E27FC236}">
                <a16:creationId xmlns:a16="http://schemas.microsoft.com/office/drawing/2014/main" id="{1F86B065-4B35-8B39-80D7-94CCEF16516B}"/>
              </a:ext>
            </a:extLst>
          </p:cNvPr>
          <p:cNvSpPr/>
          <p:nvPr/>
        </p:nvSpPr>
        <p:spPr>
          <a:xfrm>
            <a:off x="3181050" y="1048055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5">
            <a:extLst>
              <a:ext uri="{FF2B5EF4-FFF2-40B4-BE49-F238E27FC236}">
                <a16:creationId xmlns:a16="http://schemas.microsoft.com/office/drawing/2014/main" id="{F309267A-DBF0-4445-F3E6-8257A46B937B}"/>
              </a:ext>
            </a:extLst>
          </p:cNvPr>
          <p:cNvSpPr/>
          <p:nvPr/>
        </p:nvSpPr>
        <p:spPr>
          <a:xfrm>
            <a:off x="5707468" y="1570506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374" name="Google Shape;1374;p95">
            <a:extLst>
              <a:ext uri="{FF2B5EF4-FFF2-40B4-BE49-F238E27FC236}">
                <a16:creationId xmlns:a16="http://schemas.microsoft.com/office/drawing/2014/main" id="{B9E20CF8-3B6A-95D3-3AC7-7BDBD50DD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/>
              <a:t>Why Fine-Tuning Wasn’t Enough</a:t>
            </a:r>
          </a:p>
        </p:txBody>
      </p:sp>
      <p:sp>
        <p:nvSpPr>
          <p:cNvPr id="1375" name="Google Shape;1375;p95">
            <a:extLst>
              <a:ext uri="{FF2B5EF4-FFF2-40B4-BE49-F238E27FC236}">
                <a16:creationId xmlns:a16="http://schemas.microsoft.com/office/drawing/2014/main" id="{1E7DB0BC-22AB-C9CC-4163-8795254ED3F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1647" y="1877259"/>
            <a:ext cx="2704886" cy="727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/>
              <a:t>🗂️</a:t>
            </a:r>
            <a:br>
              <a:rPr lang="en-US" sz="1800"/>
            </a:br>
            <a:r>
              <a:rPr lang="en-US" sz="1800"/>
              <a:t>Model Still Too Large</a:t>
            </a:r>
          </a:p>
        </p:txBody>
      </p:sp>
      <p:sp>
        <p:nvSpPr>
          <p:cNvPr id="1377" name="Google Shape;1377;p95">
            <a:extLst>
              <a:ext uri="{FF2B5EF4-FFF2-40B4-BE49-F238E27FC236}">
                <a16:creationId xmlns:a16="http://schemas.microsoft.com/office/drawing/2014/main" id="{C926CF5B-C7DB-64EC-5C8F-AEB7543186F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352786" y="1448049"/>
            <a:ext cx="2500812" cy="6184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/>
              <a:t>⚙️</a:t>
            </a:r>
            <a:br>
              <a:rPr lang="en-US" sz="1800"/>
            </a:br>
            <a:r>
              <a:rPr lang="en-US" sz="1800"/>
              <a:t>High Computational Cost</a:t>
            </a:r>
          </a:p>
        </p:txBody>
      </p:sp>
      <p:sp>
        <p:nvSpPr>
          <p:cNvPr id="1379" name="Google Shape;1379;p95">
            <a:extLst>
              <a:ext uri="{FF2B5EF4-FFF2-40B4-BE49-F238E27FC236}">
                <a16:creationId xmlns:a16="http://schemas.microsoft.com/office/drawing/2014/main" id="{5A77D846-6A5D-6D30-707E-9D743A05C72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5986809" y="2015882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/>
              <a:t>📱</a:t>
            </a:r>
            <a:br>
              <a:rPr lang="en-US" sz="1800"/>
            </a:br>
            <a:r>
              <a:rPr lang="en-US" sz="1800"/>
              <a:t>Not Suitable for Lightweight Deployment</a:t>
            </a:r>
          </a:p>
        </p:txBody>
      </p:sp>
      <p:sp>
        <p:nvSpPr>
          <p:cNvPr id="1388" name="Google Shape;1388;p95">
            <a:extLst>
              <a:ext uri="{FF2B5EF4-FFF2-40B4-BE49-F238E27FC236}">
                <a16:creationId xmlns:a16="http://schemas.microsoft.com/office/drawing/2014/main" id="{96432D0D-11AE-B119-B3C7-5660F116A9ED}"/>
              </a:ext>
            </a:extLst>
          </p:cNvPr>
          <p:cNvSpPr/>
          <p:nvPr/>
        </p:nvSpPr>
        <p:spPr>
          <a:xfrm>
            <a:off x="3180665" y="4275556"/>
            <a:ext cx="380700" cy="329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95">
            <a:extLst>
              <a:ext uri="{FF2B5EF4-FFF2-40B4-BE49-F238E27FC236}">
                <a16:creationId xmlns:a16="http://schemas.microsoft.com/office/drawing/2014/main" id="{29757C11-BCD3-EC72-EA91-21C401055332}"/>
              </a:ext>
            </a:extLst>
          </p:cNvPr>
          <p:cNvSpPr/>
          <p:nvPr/>
        </p:nvSpPr>
        <p:spPr>
          <a:xfrm>
            <a:off x="8168940" y="1241406"/>
            <a:ext cx="380700" cy="329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C6D45-9D6B-718B-94E0-C490775E0839}"/>
              </a:ext>
            </a:extLst>
          </p:cNvPr>
          <p:cNvSpPr txBox="1"/>
          <p:nvPr/>
        </p:nvSpPr>
        <p:spPr>
          <a:xfrm>
            <a:off x="891080" y="2649813"/>
            <a:ext cx="2315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Our fine-tuned model uses the Transformer-Big architecture — powerful, but heavy.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9ED4A-C03D-FD45-15C1-67AEFC1EBE4B}"/>
              </a:ext>
            </a:extLst>
          </p:cNvPr>
          <p:cNvSpPr txBox="1"/>
          <p:nvPr/>
        </p:nvSpPr>
        <p:spPr>
          <a:xfrm>
            <a:off x="3377461" y="2279732"/>
            <a:ext cx="2315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This is one of the "big" Marian models, offering better accuracy than the standard versions.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22E07-4698-15D1-F348-544A422CBF07}"/>
              </a:ext>
            </a:extLst>
          </p:cNvPr>
          <p:cNvSpPr txBox="1"/>
          <p:nvPr/>
        </p:nvSpPr>
        <p:spPr>
          <a:xfrm>
            <a:off x="5940673" y="2947987"/>
            <a:ext cx="2315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It performs well, but it's not practical for mobile apps or web-based usage.</a:t>
            </a:r>
          </a:p>
        </p:txBody>
      </p:sp>
    </p:spTree>
    <p:extLst>
      <p:ext uri="{BB962C8B-B14F-4D97-AF65-F5344CB8AC3E}">
        <p14:creationId xmlns:p14="http://schemas.microsoft.com/office/powerpoint/2010/main" val="207033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" grpId="0" animBg="1"/>
      <p:bldP spid="1372" grpId="0" animBg="1"/>
      <p:bldP spid="1373" grpId="0" animBg="1"/>
      <p:bldP spid="1375" grpId="0"/>
      <p:bldP spid="1377" grpId="0"/>
      <p:bldP spid="1379" grpId="0"/>
      <p:bldP spid="4" grpId="0"/>
      <p:bldP spid="7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>
          <a:extLst>
            <a:ext uri="{FF2B5EF4-FFF2-40B4-BE49-F238E27FC236}">
              <a16:creationId xmlns:a16="http://schemas.microsoft.com/office/drawing/2014/main" id="{50B9726D-2775-87BE-62DD-AA3C48CDA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6">
            <a:extLst>
              <a:ext uri="{FF2B5EF4-FFF2-40B4-BE49-F238E27FC236}">
                <a16:creationId xmlns:a16="http://schemas.microsoft.com/office/drawing/2014/main" id="{2FB0420E-ADA5-2E10-F576-F57766CB3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7179" y="120084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Knowledge Distillation</a:t>
            </a:r>
            <a:br>
              <a:rPr lang="en-US" sz="2800"/>
            </a:br>
            <a:endParaRPr lang="en" sz="2500"/>
          </a:p>
        </p:txBody>
      </p:sp>
      <p:grpSp>
        <p:nvGrpSpPr>
          <p:cNvPr id="1127" name="Google Shape;1127;p86">
            <a:extLst>
              <a:ext uri="{FF2B5EF4-FFF2-40B4-BE49-F238E27FC236}">
                <a16:creationId xmlns:a16="http://schemas.microsoft.com/office/drawing/2014/main" id="{96848DFF-7658-D8EB-9122-E432F8015E32}"/>
              </a:ext>
            </a:extLst>
          </p:cNvPr>
          <p:cNvGrpSpPr/>
          <p:nvPr/>
        </p:nvGrpSpPr>
        <p:grpSpPr>
          <a:xfrm>
            <a:off x="3328192" y="1200862"/>
            <a:ext cx="2487617" cy="63948"/>
            <a:chOff x="2740630" y="1403987"/>
            <a:chExt cx="2487617" cy="63948"/>
          </a:xfrm>
        </p:grpSpPr>
        <p:grpSp>
          <p:nvGrpSpPr>
            <p:cNvPr id="1128" name="Google Shape;1128;p86">
              <a:extLst>
                <a:ext uri="{FF2B5EF4-FFF2-40B4-BE49-F238E27FC236}">
                  <a16:creationId xmlns:a16="http://schemas.microsoft.com/office/drawing/2014/main" id="{83E7EF83-5AD8-B6A5-6166-736299A0AE1B}"/>
                </a:ext>
              </a:extLst>
            </p:cNvPr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29" name="Google Shape;1129;p86">
                <a:extLst>
                  <a:ext uri="{FF2B5EF4-FFF2-40B4-BE49-F238E27FC236}">
                    <a16:creationId xmlns:a16="http://schemas.microsoft.com/office/drawing/2014/main" id="{F37158B2-E6F2-644E-8DE5-F583F0C4FD2B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6">
                <a:extLst>
                  <a:ext uri="{FF2B5EF4-FFF2-40B4-BE49-F238E27FC236}">
                    <a16:creationId xmlns:a16="http://schemas.microsoft.com/office/drawing/2014/main" id="{FEA892C6-AF9A-72BE-0F89-ED02467EEF8B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6">
                <a:extLst>
                  <a:ext uri="{FF2B5EF4-FFF2-40B4-BE49-F238E27FC236}">
                    <a16:creationId xmlns:a16="http://schemas.microsoft.com/office/drawing/2014/main" id="{7B0EA6BA-4EEC-DAB1-7020-4DD3211B1A07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6">
                <a:extLst>
                  <a:ext uri="{FF2B5EF4-FFF2-40B4-BE49-F238E27FC236}">
                    <a16:creationId xmlns:a16="http://schemas.microsoft.com/office/drawing/2014/main" id="{AE21B535-9176-C91D-493C-57413CED667C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6">
                <a:extLst>
                  <a:ext uri="{FF2B5EF4-FFF2-40B4-BE49-F238E27FC236}">
                    <a16:creationId xmlns:a16="http://schemas.microsoft.com/office/drawing/2014/main" id="{FB49E4A8-1381-4BDA-8A5D-D616C4AC862A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6">
                <a:extLst>
                  <a:ext uri="{FF2B5EF4-FFF2-40B4-BE49-F238E27FC236}">
                    <a16:creationId xmlns:a16="http://schemas.microsoft.com/office/drawing/2014/main" id="{9CBBE412-CF9D-6DBE-C42D-892E0DD4CAB9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5" name="Google Shape;1135;p86">
              <a:extLst>
                <a:ext uri="{FF2B5EF4-FFF2-40B4-BE49-F238E27FC236}">
                  <a16:creationId xmlns:a16="http://schemas.microsoft.com/office/drawing/2014/main" id="{F5F3B69C-31B0-8C4C-89BD-537310BCDB7B}"/>
                </a:ext>
              </a:extLst>
            </p:cNvPr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36" name="Google Shape;1136;p86">
                <a:extLst>
                  <a:ext uri="{FF2B5EF4-FFF2-40B4-BE49-F238E27FC236}">
                    <a16:creationId xmlns:a16="http://schemas.microsoft.com/office/drawing/2014/main" id="{62C20DD0-1DB4-AB5A-8EC1-CA80BEB6E036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6">
                <a:extLst>
                  <a:ext uri="{FF2B5EF4-FFF2-40B4-BE49-F238E27FC236}">
                    <a16:creationId xmlns:a16="http://schemas.microsoft.com/office/drawing/2014/main" id="{341E4101-C936-6452-8FDE-8BEE4A0C8594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86">
                <a:extLst>
                  <a:ext uri="{FF2B5EF4-FFF2-40B4-BE49-F238E27FC236}">
                    <a16:creationId xmlns:a16="http://schemas.microsoft.com/office/drawing/2014/main" id="{B69B9941-6685-F481-6E58-D522A0C91349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86">
                <a:extLst>
                  <a:ext uri="{FF2B5EF4-FFF2-40B4-BE49-F238E27FC236}">
                    <a16:creationId xmlns:a16="http://schemas.microsoft.com/office/drawing/2014/main" id="{8CB634DC-EE77-5683-60C6-5247B002AE7F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86">
                <a:extLst>
                  <a:ext uri="{FF2B5EF4-FFF2-40B4-BE49-F238E27FC236}">
                    <a16:creationId xmlns:a16="http://schemas.microsoft.com/office/drawing/2014/main" id="{1C5B1AE3-0BD8-30D9-908E-63645478A7B3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86">
                <a:extLst>
                  <a:ext uri="{FF2B5EF4-FFF2-40B4-BE49-F238E27FC236}">
                    <a16:creationId xmlns:a16="http://schemas.microsoft.com/office/drawing/2014/main" id="{5AF2A20E-4BEB-BD7A-BB64-DDC9D95D87E3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2" name="Google Shape;1142;p86">
            <a:extLst>
              <a:ext uri="{FF2B5EF4-FFF2-40B4-BE49-F238E27FC236}">
                <a16:creationId xmlns:a16="http://schemas.microsoft.com/office/drawing/2014/main" id="{A7B47AC3-64BC-BA75-115D-AB8E90BD45E9}"/>
              </a:ext>
            </a:extLst>
          </p:cNvPr>
          <p:cNvGrpSpPr/>
          <p:nvPr/>
        </p:nvGrpSpPr>
        <p:grpSpPr>
          <a:xfrm>
            <a:off x="3328192" y="3878712"/>
            <a:ext cx="2487617" cy="63948"/>
            <a:chOff x="2740630" y="1403987"/>
            <a:chExt cx="2487617" cy="63948"/>
          </a:xfrm>
        </p:grpSpPr>
        <p:grpSp>
          <p:nvGrpSpPr>
            <p:cNvPr id="1143" name="Google Shape;1143;p86">
              <a:extLst>
                <a:ext uri="{FF2B5EF4-FFF2-40B4-BE49-F238E27FC236}">
                  <a16:creationId xmlns:a16="http://schemas.microsoft.com/office/drawing/2014/main" id="{A83B3DE8-D567-5FEA-AD8D-09E9FEDA4CB2}"/>
                </a:ext>
              </a:extLst>
            </p:cNvPr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44" name="Google Shape;1144;p86">
                <a:extLst>
                  <a:ext uri="{FF2B5EF4-FFF2-40B4-BE49-F238E27FC236}">
                    <a16:creationId xmlns:a16="http://schemas.microsoft.com/office/drawing/2014/main" id="{00F9A0CF-FF32-9498-6A7D-91828B95F0FB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86">
                <a:extLst>
                  <a:ext uri="{FF2B5EF4-FFF2-40B4-BE49-F238E27FC236}">
                    <a16:creationId xmlns:a16="http://schemas.microsoft.com/office/drawing/2014/main" id="{CC95D2C8-9738-A9AB-167B-FD0CBE938CA0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86">
                <a:extLst>
                  <a:ext uri="{FF2B5EF4-FFF2-40B4-BE49-F238E27FC236}">
                    <a16:creationId xmlns:a16="http://schemas.microsoft.com/office/drawing/2014/main" id="{262AFD17-3CCA-EB51-72D1-8467A23078D1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86">
                <a:extLst>
                  <a:ext uri="{FF2B5EF4-FFF2-40B4-BE49-F238E27FC236}">
                    <a16:creationId xmlns:a16="http://schemas.microsoft.com/office/drawing/2014/main" id="{349E55E0-3BAB-262C-F98E-557F29F426F0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86">
                <a:extLst>
                  <a:ext uri="{FF2B5EF4-FFF2-40B4-BE49-F238E27FC236}">
                    <a16:creationId xmlns:a16="http://schemas.microsoft.com/office/drawing/2014/main" id="{3A74D69B-6732-6F5A-249F-8964BE0C68B4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86">
                <a:extLst>
                  <a:ext uri="{FF2B5EF4-FFF2-40B4-BE49-F238E27FC236}">
                    <a16:creationId xmlns:a16="http://schemas.microsoft.com/office/drawing/2014/main" id="{CA324CC3-F203-425F-A341-C0A25C9A6049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86">
              <a:extLst>
                <a:ext uri="{FF2B5EF4-FFF2-40B4-BE49-F238E27FC236}">
                  <a16:creationId xmlns:a16="http://schemas.microsoft.com/office/drawing/2014/main" id="{52A196BF-845F-1E5B-757B-133E4128E5DD}"/>
                </a:ext>
              </a:extLst>
            </p:cNvPr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51" name="Google Shape;1151;p86">
                <a:extLst>
                  <a:ext uri="{FF2B5EF4-FFF2-40B4-BE49-F238E27FC236}">
                    <a16:creationId xmlns:a16="http://schemas.microsoft.com/office/drawing/2014/main" id="{560329D5-D9E6-1C9D-4675-B7276156A792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86">
                <a:extLst>
                  <a:ext uri="{FF2B5EF4-FFF2-40B4-BE49-F238E27FC236}">
                    <a16:creationId xmlns:a16="http://schemas.microsoft.com/office/drawing/2014/main" id="{BC2519AD-307E-6E7D-AD91-DF01A0DED343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86">
                <a:extLst>
                  <a:ext uri="{FF2B5EF4-FFF2-40B4-BE49-F238E27FC236}">
                    <a16:creationId xmlns:a16="http://schemas.microsoft.com/office/drawing/2014/main" id="{9482ECF0-E3D7-598D-C5FB-B79535E6029B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86">
                <a:extLst>
                  <a:ext uri="{FF2B5EF4-FFF2-40B4-BE49-F238E27FC236}">
                    <a16:creationId xmlns:a16="http://schemas.microsoft.com/office/drawing/2014/main" id="{19F5A594-E7E1-7FE5-B814-20C66CC6AF78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86">
                <a:extLst>
                  <a:ext uri="{FF2B5EF4-FFF2-40B4-BE49-F238E27FC236}">
                    <a16:creationId xmlns:a16="http://schemas.microsoft.com/office/drawing/2014/main" id="{8B3613FF-4711-BE7C-E817-E36BD4504287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86">
                <a:extLst>
                  <a:ext uri="{FF2B5EF4-FFF2-40B4-BE49-F238E27FC236}">
                    <a16:creationId xmlns:a16="http://schemas.microsoft.com/office/drawing/2014/main" id="{AFC60A81-09D1-5EBF-EA41-D6047E7D3F97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8" name="Picture 4" descr="Idea exchange icon">
            <a:extLst>
              <a:ext uri="{FF2B5EF4-FFF2-40B4-BE49-F238E27FC236}">
                <a16:creationId xmlns:a16="http://schemas.microsoft.com/office/drawing/2014/main" id="{B2C734F4-CDB8-4521-6A62-A76E9DF47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559" y="2434733"/>
            <a:ext cx="1077450" cy="107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5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B6115-1108-5A4E-A474-88FD1737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2;p77">
            <a:extLst>
              <a:ext uri="{FF2B5EF4-FFF2-40B4-BE49-F238E27FC236}">
                <a16:creationId xmlns:a16="http://schemas.microsoft.com/office/drawing/2014/main" id="{A8A2E02E-0E36-B577-E5AD-433D14471585}"/>
              </a:ext>
            </a:extLst>
          </p:cNvPr>
          <p:cNvSpPr/>
          <p:nvPr/>
        </p:nvSpPr>
        <p:spPr>
          <a:xfrm>
            <a:off x="700547" y="1008646"/>
            <a:ext cx="6326265" cy="81492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34;p77">
            <a:extLst>
              <a:ext uri="{FF2B5EF4-FFF2-40B4-BE49-F238E27FC236}">
                <a16:creationId xmlns:a16="http://schemas.microsoft.com/office/drawing/2014/main" id="{BE209391-3A8E-2C58-EC8E-0659C345F9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9171" y="1165486"/>
            <a:ext cx="6182466" cy="363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000"/>
              <a:t>Model Compression Technique</a:t>
            </a:r>
          </a:p>
        </p:txBody>
      </p:sp>
      <p:sp>
        <p:nvSpPr>
          <p:cNvPr id="10" name="Google Shape;935;p77">
            <a:extLst>
              <a:ext uri="{FF2B5EF4-FFF2-40B4-BE49-F238E27FC236}">
                <a16:creationId xmlns:a16="http://schemas.microsoft.com/office/drawing/2014/main" id="{54DD4A55-A9E8-355F-CA85-6FA3311A8C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4610" y="1416107"/>
            <a:ext cx="5691692" cy="238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1200"/>
              <a:t>A small "student" model learns from a larger, well-trained "teacher" model.</a:t>
            </a:r>
          </a:p>
          <a:p>
            <a:pPr marL="0" lvl="0" indent="0"/>
            <a:endParaRPr sz="120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04D5319-3EFD-7B1B-40B7-FFD138186BDF}"/>
              </a:ext>
            </a:extLst>
          </p:cNvPr>
          <p:cNvSpPr txBox="1">
            <a:spLocks/>
          </p:cNvSpPr>
          <p:nvPr/>
        </p:nvSpPr>
        <p:spPr>
          <a:xfrm>
            <a:off x="534119" y="395821"/>
            <a:ext cx="5420031" cy="53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400"/>
              <a:t>What Is Knowledge Distillation?</a:t>
            </a:r>
          </a:p>
        </p:txBody>
      </p:sp>
      <p:sp>
        <p:nvSpPr>
          <p:cNvPr id="14" name="Google Shape;932;p77">
            <a:extLst>
              <a:ext uri="{FF2B5EF4-FFF2-40B4-BE49-F238E27FC236}">
                <a16:creationId xmlns:a16="http://schemas.microsoft.com/office/drawing/2014/main" id="{0FA48123-5B5E-9357-ED2D-DABCF6D542E5}"/>
              </a:ext>
            </a:extLst>
          </p:cNvPr>
          <p:cNvSpPr/>
          <p:nvPr/>
        </p:nvSpPr>
        <p:spPr>
          <a:xfrm>
            <a:off x="700546" y="1961077"/>
            <a:ext cx="5538021" cy="81492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34;p77">
            <a:extLst>
              <a:ext uri="{FF2B5EF4-FFF2-40B4-BE49-F238E27FC236}">
                <a16:creationId xmlns:a16="http://schemas.microsoft.com/office/drawing/2014/main" id="{956C67A6-BA0F-9DD8-317F-BB8E8668014B}"/>
              </a:ext>
            </a:extLst>
          </p:cNvPr>
          <p:cNvSpPr txBox="1">
            <a:spLocks/>
          </p:cNvSpPr>
          <p:nvPr/>
        </p:nvSpPr>
        <p:spPr>
          <a:xfrm>
            <a:off x="1639171" y="2061536"/>
            <a:ext cx="3607005" cy="36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000"/>
              <a:t>How It Works</a:t>
            </a:r>
          </a:p>
        </p:txBody>
      </p:sp>
      <p:sp>
        <p:nvSpPr>
          <p:cNvPr id="19" name="Google Shape;935;p77">
            <a:extLst>
              <a:ext uri="{FF2B5EF4-FFF2-40B4-BE49-F238E27FC236}">
                <a16:creationId xmlns:a16="http://schemas.microsoft.com/office/drawing/2014/main" id="{712E2524-9B98-E0BB-3CBE-9711DE9084DC}"/>
              </a:ext>
            </a:extLst>
          </p:cNvPr>
          <p:cNvSpPr txBox="1">
            <a:spLocks/>
          </p:cNvSpPr>
          <p:nvPr/>
        </p:nvSpPr>
        <p:spPr>
          <a:xfrm>
            <a:off x="1639171" y="2287143"/>
            <a:ext cx="4429013" cy="23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/>
              <a:t>The teacher generates high-quality outputs (pseudo-labels), and the student trains to mimic them.</a:t>
            </a:r>
          </a:p>
          <a:p>
            <a:pPr marL="0" indent="0"/>
            <a:endParaRPr lang="en-US" sz="1200"/>
          </a:p>
        </p:txBody>
      </p:sp>
      <p:sp>
        <p:nvSpPr>
          <p:cNvPr id="20" name="Google Shape;932;p77">
            <a:extLst>
              <a:ext uri="{FF2B5EF4-FFF2-40B4-BE49-F238E27FC236}">
                <a16:creationId xmlns:a16="http://schemas.microsoft.com/office/drawing/2014/main" id="{8A514A4F-C41D-31DF-CF2A-AB868CA6EB0C}"/>
              </a:ext>
            </a:extLst>
          </p:cNvPr>
          <p:cNvSpPr/>
          <p:nvPr/>
        </p:nvSpPr>
        <p:spPr>
          <a:xfrm>
            <a:off x="700547" y="2913508"/>
            <a:ext cx="5538020" cy="81492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34;p77">
            <a:extLst>
              <a:ext uri="{FF2B5EF4-FFF2-40B4-BE49-F238E27FC236}">
                <a16:creationId xmlns:a16="http://schemas.microsoft.com/office/drawing/2014/main" id="{80D7CBD1-52EA-2D08-5759-576871013206}"/>
              </a:ext>
            </a:extLst>
          </p:cNvPr>
          <p:cNvSpPr txBox="1">
            <a:spLocks/>
          </p:cNvSpPr>
          <p:nvPr/>
        </p:nvSpPr>
        <p:spPr>
          <a:xfrm>
            <a:off x="1639171" y="3013967"/>
            <a:ext cx="4867137" cy="36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000"/>
              <a:t>Balance of Speed and Quality</a:t>
            </a:r>
          </a:p>
        </p:txBody>
      </p:sp>
      <p:sp>
        <p:nvSpPr>
          <p:cNvPr id="22" name="Google Shape;935;p77">
            <a:extLst>
              <a:ext uri="{FF2B5EF4-FFF2-40B4-BE49-F238E27FC236}">
                <a16:creationId xmlns:a16="http://schemas.microsoft.com/office/drawing/2014/main" id="{D5465724-974B-FF11-7092-D5B80212F443}"/>
              </a:ext>
            </a:extLst>
          </p:cNvPr>
          <p:cNvSpPr txBox="1">
            <a:spLocks/>
          </p:cNvSpPr>
          <p:nvPr/>
        </p:nvSpPr>
        <p:spPr>
          <a:xfrm>
            <a:off x="1639170" y="3220199"/>
            <a:ext cx="4429013" cy="23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/>
              <a:t>This process helps create a faster model that keeps most of the teacher’s performance.</a:t>
            </a:r>
          </a:p>
          <a:p>
            <a:pPr marL="0" indent="0"/>
            <a:endParaRPr lang="en-US" sz="1200"/>
          </a:p>
        </p:txBody>
      </p:sp>
      <p:sp>
        <p:nvSpPr>
          <p:cNvPr id="23" name="Google Shape;932;p77">
            <a:extLst>
              <a:ext uri="{FF2B5EF4-FFF2-40B4-BE49-F238E27FC236}">
                <a16:creationId xmlns:a16="http://schemas.microsoft.com/office/drawing/2014/main" id="{B697AEBF-813C-7A5B-96B6-C37FE6B71566}"/>
              </a:ext>
            </a:extLst>
          </p:cNvPr>
          <p:cNvSpPr/>
          <p:nvPr/>
        </p:nvSpPr>
        <p:spPr>
          <a:xfrm>
            <a:off x="700547" y="3865939"/>
            <a:ext cx="5538020" cy="81492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34;p77">
            <a:extLst>
              <a:ext uri="{FF2B5EF4-FFF2-40B4-BE49-F238E27FC236}">
                <a16:creationId xmlns:a16="http://schemas.microsoft.com/office/drawing/2014/main" id="{0CDD8B1D-3B74-2A38-7AF8-698BB16933A5}"/>
              </a:ext>
            </a:extLst>
          </p:cNvPr>
          <p:cNvSpPr txBox="1">
            <a:spLocks/>
          </p:cNvSpPr>
          <p:nvPr/>
        </p:nvSpPr>
        <p:spPr>
          <a:xfrm>
            <a:off x="1639171" y="3966398"/>
            <a:ext cx="4349391" cy="36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000"/>
              <a:t>Useful for Deployment</a:t>
            </a:r>
          </a:p>
        </p:txBody>
      </p:sp>
      <p:sp>
        <p:nvSpPr>
          <p:cNvPr id="25" name="Google Shape;935;p77">
            <a:extLst>
              <a:ext uri="{FF2B5EF4-FFF2-40B4-BE49-F238E27FC236}">
                <a16:creationId xmlns:a16="http://schemas.microsoft.com/office/drawing/2014/main" id="{CA20CDC7-634D-79B2-7273-72F28D64B7C8}"/>
              </a:ext>
            </a:extLst>
          </p:cNvPr>
          <p:cNvSpPr txBox="1">
            <a:spLocks/>
          </p:cNvSpPr>
          <p:nvPr/>
        </p:nvSpPr>
        <p:spPr>
          <a:xfrm>
            <a:off x="1639171" y="4192005"/>
            <a:ext cx="4702635" cy="23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/>
              <a:t>Ideal when we need real-time results with limited compute (like phones or browsers).</a:t>
            </a:r>
          </a:p>
          <a:p>
            <a:pPr marL="0" indent="0"/>
            <a:endParaRPr lang="en-US" sz="1200"/>
          </a:p>
          <a:p>
            <a:pPr marL="0" indent="0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AE3D9D-140F-41BF-E1A0-3FA3F013E53D}"/>
              </a:ext>
            </a:extLst>
          </p:cNvPr>
          <p:cNvSpPr txBox="1"/>
          <p:nvPr/>
        </p:nvSpPr>
        <p:spPr>
          <a:xfrm>
            <a:off x="736626" y="2997804"/>
            <a:ext cx="7590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⚖️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8E920-B75C-0310-46B7-822A18A7366A}"/>
              </a:ext>
            </a:extLst>
          </p:cNvPr>
          <p:cNvSpPr txBox="1"/>
          <p:nvPr/>
        </p:nvSpPr>
        <p:spPr>
          <a:xfrm>
            <a:off x="700546" y="3989600"/>
            <a:ext cx="650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👍</a:t>
            </a:r>
          </a:p>
        </p:txBody>
      </p:sp>
      <p:pic>
        <p:nvPicPr>
          <p:cNvPr id="5" name="Picture 4" descr="A stack of colorful binders&#10;&#10;AI-generated content may be incorrect.">
            <a:extLst>
              <a:ext uri="{FF2B5EF4-FFF2-40B4-BE49-F238E27FC236}">
                <a16:creationId xmlns:a16="http://schemas.microsoft.com/office/drawing/2014/main" id="{3446FDE0-245E-BC1B-BFBF-15A0BA5C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96" y="1153900"/>
            <a:ext cx="548480" cy="548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1EA616-01A1-892C-4512-9873E373E0A8}"/>
              </a:ext>
            </a:extLst>
          </p:cNvPr>
          <p:cNvSpPr txBox="1"/>
          <p:nvPr/>
        </p:nvSpPr>
        <p:spPr>
          <a:xfrm>
            <a:off x="712398" y="2009071"/>
            <a:ext cx="4941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/>
              <a:t>🤔</a:t>
            </a:r>
          </a:p>
        </p:txBody>
      </p:sp>
      <p:pic>
        <p:nvPicPr>
          <p:cNvPr id="2050" name="Picture 2" descr="Teacher - Free education icons">
            <a:extLst>
              <a:ext uri="{FF2B5EF4-FFF2-40B4-BE49-F238E27FC236}">
                <a16:creationId xmlns:a16="http://schemas.microsoft.com/office/drawing/2014/main" id="{DF15A8D4-98A2-8AA6-E828-40CC732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84" y="2074192"/>
            <a:ext cx="1829118" cy="182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04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>
          <a:extLst>
            <a:ext uri="{FF2B5EF4-FFF2-40B4-BE49-F238E27FC236}">
              <a16:creationId xmlns:a16="http://schemas.microsoft.com/office/drawing/2014/main" id="{AD1A5930-56F3-09B3-3A52-76D294EA2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05;p92">
            <a:extLst>
              <a:ext uri="{FF2B5EF4-FFF2-40B4-BE49-F238E27FC236}">
                <a16:creationId xmlns:a16="http://schemas.microsoft.com/office/drawing/2014/main" id="{3EB9C9EE-1A75-7365-C00F-C6F4B4B96A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29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Distillation in Our System</a:t>
            </a:r>
          </a:p>
        </p:txBody>
      </p:sp>
      <p:sp>
        <p:nvSpPr>
          <p:cNvPr id="4" name="Google Shape;1307;p92">
            <a:extLst>
              <a:ext uri="{FF2B5EF4-FFF2-40B4-BE49-F238E27FC236}">
                <a16:creationId xmlns:a16="http://schemas.microsoft.com/office/drawing/2014/main" id="{8A3E3655-5CB7-322F-91CF-9ED3C7BBAC82}"/>
              </a:ext>
            </a:extLst>
          </p:cNvPr>
          <p:cNvSpPr txBox="1"/>
          <p:nvPr/>
        </p:nvSpPr>
        <p:spPr>
          <a:xfrm>
            <a:off x="2393795" y="2084250"/>
            <a:ext cx="538975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Medium" panose="020B0603050203000203" pitchFamily="34" charset="0"/>
              </a:rPr>
              <a:t>Generated pseudo-translations using the teacher model</a:t>
            </a:r>
          </a:p>
        </p:txBody>
      </p:sp>
      <p:sp>
        <p:nvSpPr>
          <p:cNvPr id="5" name="Google Shape;1311;p92">
            <a:extLst>
              <a:ext uri="{FF2B5EF4-FFF2-40B4-BE49-F238E27FC236}">
                <a16:creationId xmlns:a16="http://schemas.microsoft.com/office/drawing/2014/main" id="{AF658B2C-105C-7212-FC4C-0DC69EF46188}"/>
              </a:ext>
            </a:extLst>
          </p:cNvPr>
          <p:cNvSpPr txBox="1"/>
          <p:nvPr/>
        </p:nvSpPr>
        <p:spPr>
          <a:xfrm>
            <a:off x="2393770" y="3638042"/>
            <a:ext cx="465378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Trained the student using Hugging Face’s Seq2SeqTrainer</a:t>
            </a:r>
          </a:p>
        </p:txBody>
      </p:sp>
      <p:sp>
        <p:nvSpPr>
          <p:cNvPr id="6" name="Google Shape;1313;p92">
            <a:extLst>
              <a:ext uri="{FF2B5EF4-FFF2-40B4-BE49-F238E27FC236}">
                <a16:creationId xmlns:a16="http://schemas.microsoft.com/office/drawing/2014/main" id="{B8C9957D-12DB-7A5B-EEFF-7A47220640B5}"/>
              </a:ext>
            </a:extLst>
          </p:cNvPr>
          <p:cNvSpPr txBox="1"/>
          <p:nvPr/>
        </p:nvSpPr>
        <p:spPr>
          <a:xfrm>
            <a:off x="2393795" y="2861146"/>
            <a:ext cx="465378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Created a synthetic English–Arabic dataset</a:t>
            </a:r>
          </a:p>
        </p:txBody>
      </p:sp>
      <p:sp>
        <p:nvSpPr>
          <p:cNvPr id="7" name="Google Shape;1318;p92">
            <a:extLst>
              <a:ext uri="{FF2B5EF4-FFF2-40B4-BE49-F238E27FC236}">
                <a16:creationId xmlns:a16="http://schemas.microsoft.com/office/drawing/2014/main" id="{1F5F1ED5-4668-3AD7-5811-B20EC8629955}"/>
              </a:ext>
            </a:extLst>
          </p:cNvPr>
          <p:cNvSpPr/>
          <p:nvPr/>
        </p:nvSpPr>
        <p:spPr>
          <a:xfrm>
            <a:off x="860328" y="1999050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19;p92">
            <a:extLst>
              <a:ext uri="{FF2B5EF4-FFF2-40B4-BE49-F238E27FC236}">
                <a16:creationId xmlns:a16="http://schemas.microsoft.com/office/drawing/2014/main" id="{B5F30AA4-2B75-2B02-8996-76F1551F684D}"/>
              </a:ext>
            </a:extLst>
          </p:cNvPr>
          <p:cNvSpPr/>
          <p:nvPr/>
        </p:nvSpPr>
        <p:spPr>
          <a:xfrm>
            <a:off x="860328" y="2775925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20;p92">
            <a:extLst>
              <a:ext uri="{FF2B5EF4-FFF2-40B4-BE49-F238E27FC236}">
                <a16:creationId xmlns:a16="http://schemas.microsoft.com/office/drawing/2014/main" id="{3E5305E7-55C5-AF06-1DE8-4679DAF520E2}"/>
              </a:ext>
            </a:extLst>
          </p:cNvPr>
          <p:cNvSpPr/>
          <p:nvPr/>
        </p:nvSpPr>
        <p:spPr>
          <a:xfrm>
            <a:off x="860328" y="3552838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322;p92">
            <a:extLst>
              <a:ext uri="{FF2B5EF4-FFF2-40B4-BE49-F238E27FC236}">
                <a16:creationId xmlns:a16="http://schemas.microsoft.com/office/drawing/2014/main" id="{4042909E-C5FF-E380-F312-F25578339C21}"/>
              </a:ext>
            </a:extLst>
          </p:cNvPr>
          <p:cNvCxnSpPr>
            <a:stCxn id="7" idx="1"/>
            <a:endCxn id="8" idx="3"/>
          </p:cNvCxnSpPr>
          <p:nvPr/>
        </p:nvCxnSpPr>
        <p:spPr>
          <a:xfrm>
            <a:off x="1506228" y="2571750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323;p92">
            <a:extLst>
              <a:ext uri="{FF2B5EF4-FFF2-40B4-BE49-F238E27FC236}">
                <a16:creationId xmlns:a16="http://schemas.microsoft.com/office/drawing/2014/main" id="{E94BD3B4-54C7-0BA5-7C5F-417EAED0C1EE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1506228" y="3348625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2" descr="Context - Free user icons">
            <a:extLst>
              <a:ext uri="{FF2B5EF4-FFF2-40B4-BE49-F238E27FC236}">
                <a16:creationId xmlns:a16="http://schemas.microsoft.com/office/drawing/2014/main" id="{6F559114-1DC5-48F0-057B-190CCAB57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31" y="2039619"/>
            <a:ext cx="494319" cy="49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peat - Free arrows icons">
            <a:extLst>
              <a:ext uri="{FF2B5EF4-FFF2-40B4-BE49-F238E27FC236}">
                <a16:creationId xmlns:a16="http://schemas.microsoft.com/office/drawing/2014/main" id="{AB5BB2D7-DFB0-B4BA-65E7-D202BD50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19" y="2888125"/>
            <a:ext cx="379141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omplex - Free miscellaneous icons">
            <a:extLst>
              <a:ext uri="{FF2B5EF4-FFF2-40B4-BE49-F238E27FC236}">
                <a16:creationId xmlns:a16="http://schemas.microsoft.com/office/drawing/2014/main" id="{7EA0522C-3808-7B2B-ABA3-ED43E9A8E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05" y="3608697"/>
            <a:ext cx="431645" cy="43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311;p92">
            <a:extLst>
              <a:ext uri="{FF2B5EF4-FFF2-40B4-BE49-F238E27FC236}">
                <a16:creationId xmlns:a16="http://schemas.microsoft.com/office/drawing/2014/main" id="{51935AEF-AE95-2203-D94A-BA505D7DC388}"/>
              </a:ext>
            </a:extLst>
          </p:cNvPr>
          <p:cNvSpPr txBox="1"/>
          <p:nvPr/>
        </p:nvSpPr>
        <p:spPr>
          <a:xfrm>
            <a:off x="426263" y="1121875"/>
            <a:ext cx="3273540" cy="6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👨‍🏫 Teacher Model</a:t>
            </a:r>
          </a:p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Fine-tuned Helsinki-NLP/opus-mt-</a:t>
            </a:r>
            <a:r>
              <a:rPr lang="en-US" err="1">
                <a:solidFill>
                  <a:schemeClr val="bg1"/>
                </a:solidFill>
                <a:latin typeface="IBM Plex Sans Medium" panose="020B0603050203000203" pitchFamily="34" charset="0"/>
              </a:rPr>
              <a:t>tc</a:t>
            </a:r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-big-</a:t>
            </a:r>
            <a:r>
              <a:rPr lang="en-US" err="1">
                <a:solidFill>
                  <a:schemeClr val="bg1"/>
                </a:solidFill>
                <a:latin typeface="IBM Plex Sans Medium" panose="020B0603050203000203" pitchFamily="34" charset="0"/>
              </a:rPr>
              <a:t>en</a:t>
            </a:r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-</a:t>
            </a:r>
            <a:r>
              <a:rPr lang="en-US" err="1">
                <a:solidFill>
                  <a:schemeClr val="bg1"/>
                </a:solidFill>
                <a:latin typeface="IBM Plex Sans Medium" panose="020B0603050203000203" pitchFamily="34" charset="0"/>
              </a:rPr>
              <a:t>ar</a:t>
            </a:r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 (Transformer-Big)</a:t>
            </a:r>
          </a:p>
        </p:txBody>
      </p:sp>
      <p:sp>
        <p:nvSpPr>
          <p:cNvPr id="20" name="Google Shape;1311;p92">
            <a:extLst>
              <a:ext uri="{FF2B5EF4-FFF2-40B4-BE49-F238E27FC236}">
                <a16:creationId xmlns:a16="http://schemas.microsoft.com/office/drawing/2014/main" id="{3C0C49E5-FBF7-03B5-650C-5D0C39A28B5C}"/>
              </a:ext>
            </a:extLst>
          </p:cNvPr>
          <p:cNvSpPr txBox="1"/>
          <p:nvPr/>
        </p:nvSpPr>
        <p:spPr>
          <a:xfrm>
            <a:off x="4842250" y="1122464"/>
            <a:ext cx="407093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🧑‍🎓 Student Model</a:t>
            </a:r>
          </a:p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Smaller Helsinki-NLP/opus-mt-</a:t>
            </a:r>
            <a:r>
              <a:rPr lang="en-US" err="1">
                <a:solidFill>
                  <a:schemeClr val="bg1"/>
                </a:solidFill>
                <a:latin typeface="IBM Plex Sans Medium" panose="020B0603050203000203" pitchFamily="34" charset="0"/>
              </a:rPr>
              <a:t>en</a:t>
            </a:r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-</a:t>
            </a:r>
            <a:r>
              <a:rPr lang="en-US" err="1">
                <a:solidFill>
                  <a:schemeClr val="bg1"/>
                </a:solidFill>
                <a:latin typeface="IBM Plex Sans Medium" panose="020B0603050203000203" pitchFamily="34" charset="0"/>
              </a:rPr>
              <a:t>ar</a:t>
            </a:r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 (standard</a:t>
            </a:r>
            <a:r>
              <a:rPr lang="ar-EG">
                <a:solidFill>
                  <a:schemeClr val="bg1"/>
                </a:solidFill>
                <a:latin typeface="IBM Plex Sans Medium" panose="020B0603050203000203" pitchFamily="34" charset="0"/>
              </a:rPr>
              <a:t>-</a:t>
            </a:r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Transformer)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6BFDF-4CC3-DA8D-414B-069593913FA0}"/>
              </a:ext>
            </a:extLst>
          </p:cNvPr>
          <p:cNvSpPr txBox="1"/>
          <p:nvPr/>
        </p:nvSpPr>
        <p:spPr>
          <a:xfrm>
            <a:off x="719999" y="4245814"/>
            <a:ext cx="5636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📦 Training Data</a:t>
            </a:r>
          </a:p>
          <a:p>
            <a:r>
              <a:rPr lang="en-US">
                <a:solidFill>
                  <a:schemeClr val="bg1"/>
                </a:solidFill>
                <a:latin typeface="IBM Plex Sans Medium" panose="020B0603050203000203" pitchFamily="34" charset="0"/>
              </a:rPr>
              <a:t>High-quality subset from the original 120M sentence pairs — domain-relevant and clean</a:t>
            </a:r>
          </a:p>
        </p:txBody>
      </p:sp>
    </p:spTree>
    <p:extLst>
      <p:ext uri="{BB962C8B-B14F-4D97-AF65-F5344CB8AC3E}">
        <p14:creationId xmlns:p14="http://schemas.microsoft.com/office/powerpoint/2010/main" val="206150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9" grpId="0"/>
      <p:bldP spid="20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94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Evaluation – Results After Distillation</a:t>
            </a:r>
          </a:p>
        </p:txBody>
      </p:sp>
      <p:sp>
        <p:nvSpPr>
          <p:cNvPr id="1351" name="Google Shape;1351;p94"/>
          <p:cNvSpPr/>
          <p:nvPr/>
        </p:nvSpPr>
        <p:spPr>
          <a:xfrm>
            <a:off x="511445" y="1997612"/>
            <a:ext cx="3364204" cy="1413803"/>
          </a:xfrm>
          <a:prstGeom prst="roundRect">
            <a:avLst>
              <a:gd name="adj" fmla="val 12582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94"/>
          <p:cNvSpPr txBox="1"/>
          <p:nvPr/>
        </p:nvSpPr>
        <p:spPr>
          <a:xfrm>
            <a:off x="511445" y="2075406"/>
            <a:ext cx="336420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latin typeface="IBM Plex Sans SemiBold" panose="020B0703050203000203" pitchFamily="34" charset="0"/>
              </a:rPr>
              <a:t>🚀 Huge Gains in BLEU Score</a:t>
            </a:r>
          </a:p>
        </p:txBody>
      </p:sp>
      <p:sp>
        <p:nvSpPr>
          <p:cNvPr id="1355" name="Google Shape;1355;p94"/>
          <p:cNvSpPr txBox="1"/>
          <p:nvPr/>
        </p:nvSpPr>
        <p:spPr>
          <a:xfrm>
            <a:off x="794466" y="2673737"/>
            <a:ext cx="294754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i-FI" sz="1500">
                <a:solidFill>
                  <a:schemeClr val="bg1"/>
                </a:solidFill>
                <a:latin typeface="IBM Plex Sans Medium" panose="020B0603050203000203" pitchFamily="34" charset="0"/>
              </a:rPr>
              <a:t>+6.6 on Tatoeba, +4.4 on FLORES101, +4.1 on TICO19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3D6AEB-0A75-F03D-EAC6-F8700A1FA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01" y="1308827"/>
            <a:ext cx="4583404" cy="272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>
          <a:extLst>
            <a:ext uri="{FF2B5EF4-FFF2-40B4-BE49-F238E27FC236}">
              <a16:creationId xmlns:a16="http://schemas.microsoft.com/office/drawing/2014/main" id="{0A217DCD-2AF5-3F22-0C9E-697B31ED4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94">
            <a:extLst>
              <a:ext uri="{FF2B5EF4-FFF2-40B4-BE49-F238E27FC236}">
                <a16:creationId xmlns:a16="http://schemas.microsoft.com/office/drawing/2014/main" id="{42FD4616-1C39-1F8A-FC83-A1E8AD38C2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Evaluation – Results After Distillation</a:t>
            </a:r>
          </a:p>
        </p:txBody>
      </p:sp>
      <p:sp>
        <p:nvSpPr>
          <p:cNvPr id="1351" name="Google Shape;1351;p94">
            <a:extLst>
              <a:ext uri="{FF2B5EF4-FFF2-40B4-BE49-F238E27FC236}">
                <a16:creationId xmlns:a16="http://schemas.microsoft.com/office/drawing/2014/main" id="{6FE4D0A7-2F25-6165-57EE-5677BD61B965}"/>
              </a:ext>
            </a:extLst>
          </p:cNvPr>
          <p:cNvSpPr/>
          <p:nvPr/>
        </p:nvSpPr>
        <p:spPr>
          <a:xfrm>
            <a:off x="511445" y="1997612"/>
            <a:ext cx="3364204" cy="1413803"/>
          </a:xfrm>
          <a:prstGeom prst="roundRect">
            <a:avLst>
              <a:gd name="adj" fmla="val 12582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94">
            <a:extLst>
              <a:ext uri="{FF2B5EF4-FFF2-40B4-BE49-F238E27FC236}">
                <a16:creationId xmlns:a16="http://schemas.microsoft.com/office/drawing/2014/main" id="{F91041B4-082E-1263-06FB-3CB4A05850EC}"/>
              </a:ext>
            </a:extLst>
          </p:cNvPr>
          <p:cNvSpPr txBox="1"/>
          <p:nvPr/>
        </p:nvSpPr>
        <p:spPr>
          <a:xfrm>
            <a:off x="511445" y="2075406"/>
            <a:ext cx="336420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latin typeface="IBM Plex Sans SemiBold" panose="020B0703050203000203" pitchFamily="34" charset="0"/>
              </a:rPr>
              <a:t>📉 Major Reduction in TER</a:t>
            </a:r>
          </a:p>
        </p:txBody>
      </p:sp>
      <p:sp>
        <p:nvSpPr>
          <p:cNvPr id="1355" name="Google Shape;1355;p94">
            <a:extLst>
              <a:ext uri="{FF2B5EF4-FFF2-40B4-BE49-F238E27FC236}">
                <a16:creationId xmlns:a16="http://schemas.microsoft.com/office/drawing/2014/main" id="{2BCA6EB8-F1A2-E7A9-FBB4-2BE7A42F86E5}"/>
              </a:ext>
            </a:extLst>
          </p:cNvPr>
          <p:cNvSpPr txBox="1"/>
          <p:nvPr/>
        </p:nvSpPr>
        <p:spPr>
          <a:xfrm>
            <a:off x="794466" y="2842032"/>
            <a:ext cx="294754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IBM Plex Sans Medium" panose="020B0603050203000203" pitchFamily="34" charset="0"/>
              </a:rPr>
              <a:t>-7.5 (</a:t>
            </a:r>
            <a:r>
              <a:rPr lang="en-US" sz="1600" err="1">
                <a:solidFill>
                  <a:schemeClr val="bg1"/>
                </a:solidFill>
                <a:latin typeface="IBM Plex Sans Medium" panose="020B0603050203000203" pitchFamily="34" charset="0"/>
              </a:rPr>
              <a:t>Tatoeba</a:t>
            </a:r>
            <a:r>
              <a:rPr lang="en-US" sz="1600">
                <a:solidFill>
                  <a:schemeClr val="bg1"/>
                </a:solidFill>
                <a:latin typeface="IBM Plex Sans Medium" panose="020B0603050203000203" pitchFamily="34" charset="0"/>
              </a:rPr>
              <a:t>), -7.9 (FLORES), -8.3 (TICO)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221420-2B4B-2A67-34D8-3223D7EF5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42" y="2344068"/>
            <a:ext cx="2587353" cy="154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E9D23DC-FE7E-385E-A754-4A40C22A6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670" y="1297663"/>
            <a:ext cx="4597518" cy="273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86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7"/>
          <p:cNvSpPr/>
          <p:nvPr/>
        </p:nvSpPr>
        <p:spPr>
          <a:xfrm>
            <a:off x="286764" y="1019907"/>
            <a:ext cx="5002688" cy="130126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77"/>
          <p:cNvSpPr txBox="1">
            <a:spLocks noGrp="1"/>
          </p:cNvSpPr>
          <p:nvPr>
            <p:ph type="title"/>
          </p:nvPr>
        </p:nvSpPr>
        <p:spPr>
          <a:xfrm>
            <a:off x="1052554" y="1153629"/>
            <a:ext cx="4365553" cy="330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i="1"/>
              <a:t>Nearly Matches Teacher Performance</a:t>
            </a:r>
          </a:p>
        </p:txBody>
      </p:sp>
      <p:sp>
        <p:nvSpPr>
          <p:cNvPr id="935" name="Google Shape;935;p77"/>
          <p:cNvSpPr txBox="1">
            <a:spLocks noGrp="1"/>
          </p:cNvSpPr>
          <p:nvPr>
            <p:ph type="subTitle" idx="1"/>
          </p:nvPr>
        </p:nvSpPr>
        <p:spPr>
          <a:xfrm>
            <a:off x="1369144" y="1434798"/>
            <a:ext cx="3408828" cy="608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With just 300MB size, student model performance came close to the 950MB teacher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F1C70-2996-536A-9140-5533DCA8982F}"/>
              </a:ext>
            </a:extLst>
          </p:cNvPr>
          <p:cNvSpPr txBox="1"/>
          <p:nvPr/>
        </p:nvSpPr>
        <p:spPr>
          <a:xfrm>
            <a:off x="415419" y="1318832"/>
            <a:ext cx="442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/>
              <a:t>⚖️</a:t>
            </a:r>
          </a:p>
        </p:txBody>
      </p:sp>
      <p:sp>
        <p:nvSpPr>
          <p:cNvPr id="8" name="Google Shape;932;p77">
            <a:extLst>
              <a:ext uri="{FF2B5EF4-FFF2-40B4-BE49-F238E27FC236}">
                <a16:creationId xmlns:a16="http://schemas.microsoft.com/office/drawing/2014/main" id="{04A380DC-4640-5F97-64DA-B639EB445E7B}"/>
              </a:ext>
            </a:extLst>
          </p:cNvPr>
          <p:cNvSpPr/>
          <p:nvPr/>
        </p:nvSpPr>
        <p:spPr>
          <a:xfrm>
            <a:off x="286764" y="2720247"/>
            <a:ext cx="5002688" cy="146489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34;p77">
            <a:extLst>
              <a:ext uri="{FF2B5EF4-FFF2-40B4-BE49-F238E27FC236}">
                <a16:creationId xmlns:a16="http://schemas.microsoft.com/office/drawing/2014/main" id="{E4AD2752-D092-282C-BEF2-1EADAFC3C606}"/>
              </a:ext>
            </a:extLst>
          </p:cNvPr>
          <p:cNvSpPr txBox="1">
            <a:spLocks/>
          </p:cNvSpPr>
          <p:nvPr/>
        </p:nvSpPr>
        <p:spPr>
          <a:xfrm>
            <a:off x="1052554" y="2853969"/>
            <a:ext cx="4365553" cy="33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1800" i="1"/>
              <a:t>Ideal for Real-Time Use</a:t>
            </a:r>
          </a:p>
        </p:txBody>
      </p:sp>
      <p:sp>
        <p:nvSpPr>
          <p:cNvPr id="10" name="Google Shape;935;p77">
            <a:extLst>
              <a:ext uri="{FF2B5EF4-FFF2-40B4-BE49-F238E27FC236}">
                <a16:creationId xmlns:a16="http://schemas.microsoft.com/office/drawing/2014/main" id="{C910951E-23E9-F1B0-88DE-A26A6AE07891}"/>
              </a:ext>
            </a:extLst>
          </p:cNvPr>
          <p:cNvSpPr txBox="1">
            <a:spLocks/>
          </p:cNvSpPr>
          <p:nvPr/>
        </p:nvSpPr>
        <p:spPr>
          <a:xfrm>
            <a:off x="1369144" y="3059416"/>
            <a:ext cx="3408828" cy="85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/>
              <a:t>The student model is lightweight, fast, and accurate — perfect for deployment in mobile/web video translation.</a:t>
            </a:r>
          </a:p>
          <a:p>
            <a:pPr marL="0" indent="0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39C67-34A0-BA93-28E5-728DE13F0711}"/>
              </a:ext>
            </a:extLst>
          </p:cNvPr>
          <p:cNvSpPr txBox="1"/>
          <p:nvPr/>
        </p:nvSpPr>
        <p:spPr>
          <a:xfrm>
            <a:off x="415419" y="3019172"/>
            <a:ext cx="442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/>
              <a:t>✅</a:t>
            </a:r>
          </a:p>
        </p:txBody>
      </p:sp>
      <p:pic>
        <p:nvPicPr>
          <p:cNvPr id="15" name="Picture 14" descr="A robot holding a trophy&#10;&#10;AI-generated content may be incorrect.">
            <a:extLst>
              <a:ext uri="{FF2B5EF4-FFF2-40B4-BE49-F238E27FC236}">
                <a16:creationId xmlns:a16="http://schemas.microsoft.com/office/drawing/2014/main" id="{38CFDB51-52CF-FD9E-4335-30739D2C1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931" y="1177536"/>
            <a:ext cx="2788427" cy="2788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A093A7C3-B1B1-961E-0E62-7822FC6F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47D81AF4-C992-8F29-ED43-7F394E228AF3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6A9EE2D2-E3C2-FD48-05BA-B299E2F4F2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399" y="1352425"/>
            <a:ext cx="5177527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Proposed Solutions</a:t>
            </a:r>
          </a:p>
        </p:txBody>
      </p:sp>
      <p:sp>
        <p:nvSpPr>
          <p:cNvPr id="725" name="Google Shape;725;p67">
            <a:extLst>
              <a:ext uri="{FF2B5EF4-FFF2-40B4-BE49-F238E27FC236}">
                <a16:creationId xmlns:a16="http://schemas.microsoft.com/office/drawing/2014/main" id="{2B2BCEEF-8AEC-72D0-CCE7-759B47E99A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418575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Batch-Processing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Real – Time Processing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9AF536F4-C7D3-C0B1-032C-B4E5A9C1C46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8340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809975" y="-503500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042650" y="1227300"/>
            <a:ext cx="51013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Batch-Processing</a:t>
            </a:r>
            <a:endParaRPr/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4174947" y="2069100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The Angular-based website processes videos in blocks, transcribing and translating audio segments as a whole, displaying results in a user-friendly interface.</a:t>
            </a:r>
          </a:p>
        </p:txBody>
      </p:sp>
      <p:pic>
        <p:nvPicPr>
          <p:cNvPr id="734" name="Google Shape;7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50" y="750263"/>
            <a:ext cx="3635700" cy="3642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68"/>
          <p:cNvGrpSpPr/>
          <p:nvPr/>
        </p:nvGrpSpPr>
        <p:grpSpPr>
          <a:xfrm>
            <a:off x="4042650" y="590713"/>
            <a:ext cx="1154625" cy="430500"/>
            <a:chOff x="4042650" y="642025"/>
            <a:chExt cx="1154625" cy="430500"/>
          </a:xfrm>
        </p:grpSpPr>
        <p:sp>
          <p:nvSpPr>
            <p:cNvPr id="736" name="Google Shape;736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AutoShape 2" descr="FFmpeg color icon in PNG, SVG">
            <a:extLst>
              <a:ext uri="{FF2B5EF4-FFF2-40B4-BE49-F238E27FC236}">
                <a16:creationId xmlns:a16="http://schemas.microsoft.com/office/drawing/2014/main" id="{6419C9B5-B4FF-DE9D-EC3A-DF7948989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FFmpeg color icon in PNG, SVG">
            <a:extLst>
              <a:ext uri="{FF2B5EF4-FFF2-40B4-BE49-F238E27FC236}">
                <a16:creationId xmlns:a16="http://schemas.microsoft.com/office/drawing/2014/main" id="{E5A255A5-A8B4-380C-1FC2-8C04DA9AE5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>
          <a:extLst>
            <a:ext uri="{FF2B5EF4-FFF2-40B4-BE49-F238E27FC236}">
              <a16:creationId xmlns:a16="http://schemas.microsoft.com/office/drawing/2014/main" id="{CAAACE0E-10D5-AE66-5AEB-E346EF8C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>
            <a:extLst>
              <a:ext uri="{FF2B5EF4-FFF2-40B4-BE49-F238E27FC236}">
                <a16:creationId xmlns:a16="http://schemas.microsoft.com/office/drawing/2014/main" id="{964F3165-4571-4DA9-26C8-898990876979}"/>
              </a:ext>
            </a:extLst>
          </p:cNvPr>
          <p:cNvSpPr/>
          <p:nvPr/>
        </p:nvSpPr>
        <p:spPr>
          <a:xfrm>
            <a:off x="3850050" y="1091575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>
            <a:extLst>
              <a:ext uri="{FF2B5EF4-FFF2-40B4-BE49-F238E27FC236}">
                <a16:creationId xmlns:a16="http://schemas.microsoft.com/office/drawing/2014/main" id="{53FED62F-54DA-4863-15A4-97B899CB98A0}"/>
              </a:ext>
            </a:extLst>
          </p:cNvPr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>
            <a:extLst>
              <a:ext uri="{FF2B5EF4-FFF2-40B4-BE49-F238E27FC236}">
                <a16:creationId xmlns:a16="http://schemas.microsoft.com/office/drawing/2014/main" id="{8DDC52B0-456A-9B82-BBAD-63946F13E9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5932" y="2559401"/>
            <a:ext cx="6432813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86" name="Google Shape;986;p80">
            <a:extLst>
              <a:ext uri="{FF2B5EF4-FFF2-40B4-BE49-F238E27FC236}">
                <a16:creationId xmlns:a16="http://schemas.microsoft.com/office/drawing/2014/main" id="{ACCF97B4-2514-0A9D-824C-866961CB19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988" name="Google Shape;988;p80">
            <a:extLst>
              <a:ext uri="{FF2B5EF4-FFF2-40B4-BE49-F238E27FC236}">
                <a16:creationId xmlns:a16="http://schemas.microsoft.com/office/drawing/2014/main" id="{E6A301BC-5569-6812-C52A-C266FACFF01D}"/>
              </a:ext>
            </a:extLst>
          </p:cNvPr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>
              <a:extLst>
                <a:ext uri="{FF2B5EF4-FFF2-40B4-BE49-F238E27FC236}">
                  <a16:creationId xmlns:a16="http://schemas.microsoft.com/office/drawing/2014/main" id="{522FB05C-976D-7BE6-FF74-CCF2D9BE684F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>
              <a:extLst>
                <a:ext uri="{FF2B5EF4-FFF2-40B4-BE49-F238E27FC236}">
                  <a16:creationId xmlns:a16="http://schemas.microsoft.com/office/drawing/2014/main" id="{73A8398B-6D2C-71DF-6CB1-D3B3C8A46693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>
              <a:extLst>
                <a:ext uri="{FF2B5EF4-FFF2-40B4-BE49-F238E27FC236}">
                  <a16:creationId xmlns:a16="http://schemas.microsoft.com/office/drawing/2014/main" id="{383CD7D2-9BDF-967B-A686-CA8D6C0A8B91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>
              <a:extLst>
                <a:ext uri="{FF2B5EF4-FFF2-40B4-BE49-F238E27FC236}">
                  <a16:creationId xmlns:a16="http://schemas.microsoft.com/office/drawing/2014/main" id="{7D20854D-3514-98C9-34A2-6A1451249990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>
              <a:extLst>
                <a:ext uri="{FF2B5EF4-FFF2-40B4-BE49-F238E27FC236}">
                  <a16:creationId xmlns:a16="http://schemas.microsoft.com/office/drawing/2014/main" id="{AD6DE0F5-6B47-1E56-38AD-7E07285F1E69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>
              <a:extLst>
                <a:ext uri="{FF2B5EF4-FFF2-40B4-BE49-F238E27FC236}">
                  <a16:creationId xmlns:a16="http://schemas.microsoft.com/office/drawing/2014/main" id="{F5BD2073-D975-B1E5-88CA-95A5C841C40E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>
            <a:extLst>
              <a:ext uri="{FF2B5EF4-FFF2-40B4-BE49-F238E27FC236}">
                <a16:creationId xmlns:a16="http://schemas.microsoft.com/office/drawing/2014/main" id="{F92B9B1F-2645-16FC-6F2A-95AA048EE27B}"/>
              </a:ext>
            </a:extLst>
          </p:cNvPr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>
              <a:extLst>
                <a:ext uri="{FF2B5EF4-FFF2-40B4-BE49-F238E27FC236}">
                  <a16:creationId xmlns:a16="http://schemas.microsoft.com/office/drawing/2014/main" id="{43D616EB-BC71-683C-5B65-2D7EB1A332B8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>
              <a:extLst>
                <a:ext uri="{FF2B5EF4-FFF2-40B4-BE49-F238E27FC236}">
                  <a16:creationId xmlns:a16="http://schemas.microsoft.com/office/drawing/2014/main" id="{1F59FA9F-4C56-5EE5-92A8-98DBF4674E7A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>
              <a:extLst>
                <a:ext uri="{FF2B5EF4-FFF2-40B4-BE49-F238E27FC236}">
                  <a16:creationId xmlns:a16="http://schemas.microsoft.com/office/drawing/2014/main" id="{CC2FF1BB-2D25-0BDF-065E-9F474157245D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>
              <a:extLst>
                <a:ext uri="{FF2B5EF4-FFF2-40B4-BE49-F238E27FC236}">
                  <a16:creationId xmlns:a16="http://schemas.microsoft.com/office/drawing/2014/main" id="{3F018272-A697-4B7B-48DF-54F429FAB8F4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>
              <a:extLst>
                <a:ext uri="{FF2B5EF4-FFF2-40B4-BE49-F238E27FC236}">
                  <a16:creationId xmlns:a16="http://schemas.microsoft.com/office/drawing/2014/main" id="{F8FE82DD-1EED-C75B-FA5D-ED124B5DDEBD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>
              <a:extLst>
                <a:ext uri="{FF2B5EF4-FFF2-40B4-BE49-F238E27FC236}">
                  <a16:creationId xmlns:a16="http://schemas.microsoft.com/office/drawing/2014/main" id="{83CD4A35-69C6-97C8-ADBF-5F01ACD4440E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>
            <a:extLst>
              <a:ext uri="{FF2B5EF4-FFF2-40B4-BE49-F238E27FC236}">
                <a16:creationId xmlns:a16="http://schemas.microsoft.com/office/drawing/2014/main" id="{DE884D32-64CC-E601-1F55-AA7490F6830F}"/>
              </a:ext>
            </a:extLst>
          </p:cNvPr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>
              <a:extLst>
                <a:ext uri="{FF2B5EF4-FFF2-40B4-BE49-F238E27FC236}">
                  <a16:creationId xmlns:a16="http://schemas.microsoft.com/office/drawing/2014/main" id="{3C83C063-12E9-84B7-F8E9-FBBBF177F254}"/>
                </a:ext>
              </a:extLst>
            </p:cNvPr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>
                <a:extLst>
                  <a:ext uri="{FF2B5EF4-FFF2-40B4-BE49-F238E27FC236}">
                    <a16:creationId xmlns:a16="http://schemas.microsoft.com/office/drawing/2014/main" id="{FF30D21F-5572-6B1F-C70D-E38268E92BCD}"/>
                  </a:ext>
                </a:extLst>
              </p:cNvPr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>
                <a:extLst>
                  <a:ext uri="{FF2B5EF4-FFF2-40B4-BE49-F238E27FC236}">
                    <a16:creationId xmlns:a16="http://schemas.microsoft.com/office/drawing/2014/main" id="{02D66824-BA6C-53A5-285B-1C028168DA9A}"/>
                  </a:ext>
                </a:extLst>
              </p:cNvPr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>
              <a:extLst>
                <a:ext uri="{FF2B5EF4-FFF2-40B4-BE49-F238E27FC236}">
                  <a16:creationId xmlns:a16="http://schemas.microsoft.com/office/drawing/2014/main" id="{13521A9D-3885-A05B-205D-309A6CF3A318}"/>
                </a:ext>
              </a:extLst>
            </p:cNvPr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80">
            <a:extLst>
              <a:ext uri="{FF2B5EF4-FFF2-40B4-BE49-F238E27FC236}">
                <a16:creationId xmlns:a16="http://schemas.microsoft.com/office/drawing/2014/main" id="{6AE70E9E-DB62-AA68-08B7-A7345F61D040}"/>
              </a:ext>
            </a:extLst>
          </p:cNvPr>
          <p:cNvGrpSpPr/>
          <p:nvPr/>
        </p:nvGrpSpPr>
        <p:grpSpPr>
          <a:xfrm rot="-5400000" flipH="1">
            <a:off x="-8062" y="1615409"/>
            <a:ext cx="2595103" cy="395086"/>
            <a:chOff x="779906" y="4390560"/>
            <a:chExt cx="3183394" cy="484590"/>
          </a:xfrm>
        </p:grpSpPr>
        <p:sp>
          <p:nvSpPr>
            <p:cNvPr id="1008" name="Google Shape;1008;p80">
              <a:extLst>
                <a:ext uri="{FF2B5EF4-FFF2-40B4-BE49-F238E27FC236}">
                  <a16:creationId xmlns:a16="http://schemas.microsoft.com/office/drawing/2014/main" id="{480E42C2-06A8-B063-872D-DCC3C9C4BC83}"/>
                </a:ext>
              </a:extLst>
            </p:cNvPr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>
              <a:extLst>
                <a:ext uri="{FF2B5EF4-FFF2-40B4-BE49-F238E27FC236}">
                  <a16:creationId xmlns:a16="http://schemas.microsoft.com/office/drawing/2014/main" id="{966CAB54-B725-0A15-031A-EF1239C8253A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6948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>
          <a:extLst>
            <a:ext uri="{FF2B5EF4-FFF2-40B4-BE49-F238E27FC236}">
              <a16:creationId xmlns:a16="http://schemas.microsoft.com/office/drawing/2014/main" id="{CA7A845E-9058-2A7B-B718-6E10670A4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7">
            <a:extLst>
              <a:ext uri="{FF2B5EF4-FFF2-40B4-BE49-F238E27FC236}">
                <a16:creationId xmlns:a16="http://schemas.microsoft.com/office/drawing/2014/main" id="{C1A1AD79-E590-8306-B5FD-54C6BCC6A824}"/>
              </a:ext>
            </a:extLst>
          </p:cNvPr>
          <p:cNvSpPr/>
          <p:nvPr/>
        </p:nvSpPr>
        <p:spPr>
          <a:xfrm>
            <a:off x="1707600" y="941735"/>
            <a:ext cx="5912400" cy="911148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77">
            <a:extLst>
              <a:ext uri="{FF2B5EF4-FFF2-40B4-BE49-F238E27FC236}">
                <a16:creationId xmlns:a16="http://schemas.microsoft.com/office/drawing/2014/main" id="{85D04F63-8A6D-08AC-1C74-A32F80F42816}"/>
              </a:ext>
            </a:extLst>
          </p:cNvPr>
          <p:cNvSpPr/>
          <p:nvPr/>
        </p:nvSpPr>
        <p:spPr>
          <a:xfrm>
            <a:off x="1707600" y="2148448"/>
            <a:ext cx="5912400" cy="911148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77">
            <a:extLst>
              <a:ext uri="{FF2B5EF4-FFF2-40B4-BE49-F238E27FC236}">
                <a16:creationId xmlns:a16="http://schemas.microsoft.com/office/drawing/2014/main" id="{521D269E-5CD7-419E-1224-0B2F87445F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3809" y="1071342"/>
            <a:ext cx="4032904" cy="406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FFMpeg</a:t>
            </a:r>
            <a:endParaRPr/>
          </a:p>
        </p:txBody>
      </p:sp>
      <p:sp>
        <p:nvSpPr>
          <p:cNvPr id="935" name="Google Shape;935;p77">
            <a:extLst>
              <a:ext uri="{FF2B5EF4-FFF2-40B4-BE49-F238E27FC236}">
                <a16:creationId xmlns:a16="http://schemas.microsoft.com/office/drawing/2014/main" id="{3E3CF985-12C3-2470-913E-B5F79660C4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33809" y="1352208"/>
            <a:ext cx="3903600" cy="266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b="1"/>
              <a:t>Extracts audio</a:t>
            </a:r>
            <a:r>
              <a:rPr lang="en-US" sz="1200"/>
              <a:t> from the uploaded video</a:t>
            </a:r>
            <a:endParaRPr sz="1200"/>
          </a:p>
        </p:txBody>
      </p:sp>
      <p:sp>
        <p:nvSpPr>
          <p:cNvPr id="936" name="Google Shape;936;p77">
            <a:extLst>
              <a:ext uri="{FF2B5EF4-FFF2-40B4-BE49-F238E27FC236}">
                <a16:creationId xmlns:a16="http://schemas.microsoft.com/office/drawing/2014/main" id="{5F965655-4A8B-76FC-A3FB-1B31253BEDC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33809" y="2318935"/>
            <a:ext cx="3132090" cy="365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Fast-API</a:t>
            </a:r>
            <a:endParaRPr/>
          </a:p>
        </p:txBody>
      </p:sp>
      <p:sp>
        <p:nvSpPr>
          <p:cNvPr id="937" name="Google Shape;937;p77">
            <a:extLst>
              <a:ext uri="{FF2B5EF4-FFF2-40B4-BE49-F238E27FC236}">
                <a16:creationId xmlns:a16="http://schemas.microsoft.com/office/drawing/2014/main" id="{940FEB96-DEA0-2180-E973-CD5E9757985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933809" y="2563509"/>
            <a:ext cx="3132090" cy="484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b="1"/>
              <a:t>Receives a video file</a:t>
            </a:r>
            <a:r>
              <a:rPr lang="en-US" sz="1200"/>
              <a:t> through an API</a:t>
            </a:r>
            <a:endParaRPr sz="1200"/>
          </a:p>
        </p:txBody>
      </p:sp>
      <p:sp>
        <p:nvSpPr>
          <p:cNvPr id="7" name="Google Shape;933;p77">
            <a:extLst>
              <a:ext uri="{FF2B5EF4-FFF2-40B4-BE49-F238E27FC236}">
                <a16:creationId xmlns:a16="http://schemas.microsoft.com/office/drawing/2014/main" id="{C71453B8-B195-B35A-AD47-B3829DE69F8B}"/>
              </a:ext>
            </a:extLst>
          </p:cNvPr>
          <p:cNvSpPr/>
          <p:nvPr/>
        </p:nvSpPr>
        <p:spPr>
          <a:xfrm>
            <a:off x="1707600" y="3402971"/>
            <a:ext cx="5912400" cy="911148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36;p77">
            <a:extLst>
              <a:ext uri="{FF2B5EF4-FFF2-40B4-BE49-F238E27FC236}">
                <a16:creationId xmlns:a16="http://schemas.microsoft.com/office/drawing/2014/main" id="{9556403A-3E90-9DFB-4FFA-BC3FF8BD7FCD}"/>
              </a:ext>
            </a:extLst>
          </p:cNvPr>
          <p:cNvSpPr txBox="1">
            <a:spLocks/>
          </p:cNvSpPr>
          <p:nvPr/>
        </p:nvSpPr>
        <p:spPr>
          <a:xfrm>
            <a:off x="2933809" y="3620481"/>
            <a:ext cx="3132090" cy="36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err="1"/>
              <a:t>ngrok</a:t>
            </a:r>
            <a:endParaRPr lang="en-US"/>
          </a:p>
        </p:txBody>
      </p:sp>
      <p:sp>
        <p:nvSpPr>
          <p:cNvPr id="9" name="Google Shape;937;p77">
            <a:extLst>
              <a:ext uri="{FF2B5EF4-FFF2-40B4-BE49-F238E27FC236}">
                <a16:creationId xmlns:a16="http://schemas.microsoft.com/office/drawing/2014/main" id="{3FCDBD0D-7201-8E91-BC1E-9EE8B0684316}"/>
              </a:ext>
            </a:extLst>
          </p:cNvPr>
          <p:cNvSpPr txBox="1">
            <a:spLocks/>
          </p:cNvSpPr>
          <p:nvPr/>
        </p:nvSpPr>
        <p:spPr>
          <a:xfrm>
            <a:off x="2938211" y="3833803"/>
            <a:ext cx="4028502" cy="4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/>
              <a:t>Exposed as an API for public access and testing</a:t>
            </a:r>
          </a:p>
        </p:txBody>
      </p:sp>
      <p:pic>
        <p:nvPicPr>
          <p:cNvPr id="6147" name="Picture 3" descr="FFmpeg color icon in PNG, SVG">
            <a:extLst>
              <a:ext uri="{FF2B5EF4-FFF2-40B4-BE49-F238E27FC236}">
                <a16:creationId xmlns:a16="http://schemas.microsoft.com/office/drawing/2014/main" id="{A2DC5B23-6C7C-CBC3-4B32-4D879CC83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33" y="995137"/>
            <a:ext cx="714143" cy="714143"/>
          </a:xfrm>
          <a:prstGeom prst="rect">
            <a:avLst/>
          </a:prstGeom>
          <a:noFill/>
          <a:effectLst>
            <a:outerShdw blurRad="355600" dist="50800" dir="5400000" sx="106000" sy="106000" algn="ctr" rotWithShape="0">
              <a:schemeClr val="accent1">
                <a:lumMod val="75000"/>
                <a:alpha val="9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astapi&quot; Icon - Download for free – Iconduck">
            <a:extLst>
              <a:ext uri="{FF2B5EF4-FFF2-40B4-BE49-F238E27FC236}">
                <a16:creationId xmlns:a16="http://schemas.microsoft.com/office/drawing/2014/main" id="{B41C247E-C574-E382-71C9-4B56D9132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13" y="2271631"/>
            <a:ext cx="664782" cy="664782"/>
          </a:xfrm>
          <a:prstGeom prst="rect">
            <a:avLst/>
          </a:prstGeom>
          <a:noFill/>
          <a:ln>
            <a:noFill/>
          </a:ln>
          <a:effectLst>
            <a:outerShdw blurRad="215900" dir="18480000" sx="112000" sy="112000" algn="ctr" rotWithShape="0">
              <a:srgbClr val="00B050">
                <a:alpha val="98000"/>
              </a:srgbClr>
            </a:outerShdw>
          </a:effectLst>
        </p:spPr>
      </p:pic>
      <p:pic>
        <p:nvPicPr>
          <p:cNvPr id="6152" name="Picture 8" descr="Ngrok logo - Social media &amp; Logos Icons">
            <a:extLst>
              <a:ext uri="{FF2B5EF4-FFF2-40B4-BE49-F238E27FC236}">
                <a16:creationId xmlns:a16="http://schemas.microsoft.com/office/drawing/2014/main" id="{23CBB689-EC9D-6FB6-4996-2BA4D043E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79" y="3480121"/>
            <a:ext cx="797050" cy="797050"/>
          </a:xfrm>
          <a:prstGeom prst="rect">
            <a:avLst/>
          </a:prstGeom>
          <a:noFill/>
          <a:effectLst>
            <a:outerShdw blurRad="50800" dist="50800" dir="5400000" sx="31000" sy="31000" algn="ctr" rotWithShape="0">
              <a:schemeClr val="accent2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658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4">
          <a:extLst>
            <a:ext uri="{FF2B5EF4-FFF2-40B4-BE49-F238E27FC236}">
              <a16:creationId xmlns:a16="http://schemas.microsoft.com/office/drawing/2014/main" id="{92D84CFA-BD2A-54B9-D9C9-2E24D799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p117">
            <a:extLst>
              <a:ext uri="{FF2B5EF4-FFF2-40B4-BE49-F238E27FC236}">
                <a16:creationId xmlns:a16="http://schemas.microsoft.com/office/drawing/2014/main" id="{74430AFE-A660-C550-E0D0-9AF6CFC1CD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Why </a:t>
            </a:r>
            <a:r>
              <a:rPr lang="en-US" err="1"/>
              <a:t>FFmpeg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826" name="Google Shape;3826;p117">
            <a:extLst>
              <a:ext uri="{FF2B5EF4-FFF2-40B4-BE49-F238E27FC236}">
                <a16:creationId xmlns:a16="http://schemas.microsoft.com/office/drawing/2014/main" id="{375A45C2-0DB6-AE58-ABEB-7B6F4F263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606555"/>
              </p:ext>
            </p:extLst>
          </p:nvPr>
        </p:nvGraphicFramePr>
        <p:xfrm>
          <a:off x="713200" y="1497575"/>
          <a:ext cx="7798898" cy="3065120"/>
        </p:xfrm>
        <a:graphic>
          <a:graphicData uri="http://schemas.openxmlformats.org/drawingml/2006/table">
            <a:tbl>
              <a:tblPr>
                <a:noFill/>
                <a:tableStyleId>{CFF731E2-4A1E-4D7D-AE94-CA5A7C080D9F}</a:tableStyleId>
              </a:tblPr>
              <a:tblGrid>
                <a:gridCol w="175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6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Pros 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Cons  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FFmpeg</a:t>
                      </a:r>
                      <a:endParaRPr sz="16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Fast, reliable, supports all formats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Scriptable via CLI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Open-source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Requires CLI knowledge (but great for automation)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err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MoviePy</a:t>
                      </a:r>
                      <a:endParaRPr lang="en-US" sz="16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simple to use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Integrates with other video edits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Slower on large files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Depends on </a:t>
                      </a:r>
                      <a:r>
                        <a:rPr lang="en-US" err="1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FFmpeg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 internally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err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pydub</a:t>
                      </a:r>
                      <a:endParaRPr sz="16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Easy for audio processing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Works well with small files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Doesn’t handle video directly — needs audio file input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 descr="A blue line in a black background&#10;&#10;AI-generated content may be incorrect.">
            <a:extLst>
              <a:ext uri="{FF2B5EF4-FFF2-40B4-BE49-F238E27FC236}">
                <a16:creationId xmlns:a16="http://schemas.microsoft.com/office/drawing/2014/main" id="{EC56DCEE-7310-B4A0-4037-53412EF6F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713" y="-67266"/>
            <a:ext cx="1553737" cy="1553737"/>
          </a:xfrm>
          <a:prstGeom prst="rect">
            <a:avLst/>
          </a:prstGeom>
          <a:effectLst>
            <a:outerShdw blurRad="266700" dist="50800" dir="5400000" algn="ctr" rotWithShape="0">
              <a:schemeClr val="tx2">
                <a:lumMod val="75000"/>
                <a:alpha val="9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42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237;p90">
            <a:extLst>
              <a:ext uri="{FF2B5EF4-FFF2-40B4-BE49-F238E27FC236}">
                <a16:creationId xmlns:a16="http://schemas.microsoft.com/office/drawing/2014/main" id="{01D62CB6-A858-A4B3-A28E-33DA92BD822A}"/>
              </a:ext>
            </a:extLst>
          </p:cNvPr>
          <p:cNvGrpSpPr/>
          <p:nvPr/>
        </p:nvGrpSpPr>
        <p:grpSpPr>
          <a:xfrm>
            <a:off x="1471961" y="141249"/>
            <a:ext cx="5496264" cy="3039555"/>
            <a:chOff x="4798087" y="1552143"/>
            <a:chExt cx="3566275" cy="2534207"/>
          </a:xfrm>
        </p:grpSpPr>
        <p:sp>
          <p:nvSpPr>
            <p:cNvPr id="6" name="Google Shape;1238;p90">
              <a:extLst>
                <a:ext uri="{FF2B5EF4-FFF2-40B4-BE49-F238E27FC236}">
                  <a16:creationId xmlns:a16="http://schemas.microsoft.com/office/drawing/2014/main" id="{0BEAA3E8-2EAF-FF96-1395-C34EA9AC96B4}"/>
                </a:ext>
              </a:extLst>
            </p:cNvPr>
            <p:cNvSpPr/>
            <p:nvPr/>
          </p:nvSpPr>
          <p:spPr>
            <a:xfrm>
              <a:off x="4798087" y="1552143"/>
              <a:ext cx="3566275" cy="2534207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solidFill>
              <a:schemeClr val="dk1">
                <a:alpha val="256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239;p90">
              <a:extLst>
                <a:ext uri="{FF2B5EF4-FFF2-40B4-BE49-F238E27FC236}">
                  <a16:creationId xmlns:a16="http://schemas.microsoft.com/office/drawing/2014/main" id="{9036D021-A232-CCA7-6A79-32B230635FDE}"/>
                </a:ext>
              </a:extLst>
            </p:cNvPr>
            <p:cNvGrpSpPr/>
            <p:nvPr/>
          </p:nvGrpSpPr>
          <p:grpSpPr>
            <a:xfrm>
              <a:off x="4917463" y="3675819"/>
              <a:ext cx="3321220" cy="60238"/>
              <a:chOff x="4917463" y="3447219"/>
              <a:chExt cx="3321220" cy="60238"/>
            </a:xfrm>
          </p:grpSpPr>
          <p:sp>
            <p:nvSpPr>
              <p:cNvPr id="26" name="Google Shape;1240;p90">
                <a:extLst>
                  <a:ext uri="{FF2B5EF4-FFF2-40B4-BE49-F238E27FC236}">
                    <a16:creationId xmlns:a16="http://schemas.microsoft.com/office/drawing/2014/main" id="{42BAA70A-DBBA-5F19-A8A4-2F9C7358DC22}"/>
                  </a:ext>
                </a:extLst>
              </p:cNvPr>
              <p:cNvSpPr/>
              <p:nvPr/>
            </p:nvSpPr>
            <p:spPr>
              <a:xfrm>
                <a:off x="4917463" y="3466368"/>
                <a:ext cx="3321220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41;p90">
                <a:extLst>
                  <a:ext uri="{FF2B5EF4-FFF2-40B4-BE49-F238E27FC236}">
                    <a16:creationId xmlns:a16="http://schemas.microsoft.com/office/drawing/2014/main" id="{4C21EC96-71B9-9ACF-8B2B-BFAA8E61984C}"/>
                  </a:ext>
                </a:extLst>
              </p:cNvPr>
              <p:cNvSpPr/>
              <p:nvPr/>
            </p:nvSpPr>
            <p:spPr>
              <a:xfrm>
                <a:off x="4978611" y="3447219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242;p90">
              <a:extLst>
                <a:ext uri="{FF2B5EF4-FFF2-40B4-BE49-F238E27FC236}">
                  <a16:creationId xmlns:a16="http://schemas.microsoft.com/office/drawing/2014/main" id="{3BDBCC23-212B-8A08-415C-D8D802B811F0}"/>
                </a:ext>
              </a:extLst>
            </p:cNvPr>
            <p:cNvGrpSpPr/>
            <p:nvPr/>
          </p:nvGrpSpPr>
          <p:grpSpPr>
            <a:xfrm>
              <a:off x="4917499" y="3864613"/>
              <a:ext cx="423670" cy="83351"/>
              <a:chOff x="4917452" y="3559453"/>
              <a:chExt cx="385050" cy="75753"/>
            </a:xfrm>
          </p:grpSpPr>
          <p:sp>
            <p:nvSpPr>
              <p:cNvPr id="19" name="Google Shape;1243;p90">
                <a:extLst>
                  <a:ext uri="{FF2B5EF4-FFF2-40B4-BE49-F238E27FC236}">
                    <a16:creationId xmlns:a16="http://schemas.microsoft.com/office/drawing/2014/main" id="{E395B721-A2C5-50A8-288B-5B9355D11E90}"/>
                  </a:ext>
                </a:extLst>
              </p:cNvPr>
              <p:cNvSpPr/>
              <p:nvPr/>
            </p:nvSpPr>
            <p:spPr>
              <a:xfrm>
                <a:off x="4917452" y="3563096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44;p90">
                <a:extLst>
                  <a:ext uri="{FF2B5EF4-FFF2-40B4-BE49-F238E27FC236}">
                    <a16:creationId xmlns:a16="http://schemas.microsoft.com/office/drawing/2014/main" id="{B7EAAADB-40F4-E852-9CF8-34AEEE749FA5}"/>
                  </a:ext>
                </a:extLst>
              </p:cNvPr>
              <p:cNvSpPr/>
              <p:nvPr/>
            </p:nvSpPr>
            <p:spPr>
              <a:xfrm>
                <a:off x="5070730" y="3572219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45;p90">
                <a:extLst>
                  <a:ext uri="{FF2B5EF4-FFF2-40B4-BE49-F238E27FC236}">
                    <a16:creationId xmlns:a16="http://schemas.microsoft.com/office/drawing/2014/main" id="{EC8CD77A-2885-E8E3-0D94-D3A1E613A21F}"/>
                  </a:ext>
                </a:extLst>
              </p:cNvPr>
              <p:cNvSpPr/>
              <p:nvPr/>
            </p:nvSpPr>
            <p:spPr>
              <a:xfrm>
                <a:off x="5121823" y="3572219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46;p90">
                <a:extLst>
                  <a:ext uri="{FF2B5EF4-FFF2-40B4-BE49-F238E27FC236}">
                    <a16:creationId xmlns:a16="http://schemas.microsoft.com/office/drawing/2014/main" id="{D1DCDB20-DDE8-66AF-030B-2B4D5C2F0E8C}"/>
                  </a:ext>
                </a:extLst>
              </p:cNvPr>
              <p:cNvSpPr/>
              <p:nvPr/>
            </p:nvSpPr>
            <p:spPr>
              <a:xfrm>
                <a:off x="5214885" y="3559453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47;p90">
                <a:extLst>
                  <a:ext uri="{FF2B5EF4-FFF2-40B4-BE49-F238E27FC236}">
                    <a16:creationId xmlns:a16="http://schemas.microsoft.com/office/drawing/2014/main" id="{0BD7C450-462D-287A-291B-E1DAF5C40B72}"/>
                  </a:ext>
                </a:extLst>
              </p:cNvPr>
              <p:cNvSpPr/>
              <p:nvPr/>
            </p:nvSpPr>
            <p:spPr>
              <a:xfrm>
                <a:off x="5214885" y="3578609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48;p90">
                <a:extLst>
                  <a:ext uri="{FF2B5EF4-FFF2-40B4-BE49-F238E27FC236}">
                    <a16:creationId xmlns:a16="http://schemas.microsoft.com/office/drawing/2014/main" id="{A9A01E94-3369-04D7-EA46-43706C941C1E}"/>
                  </a:ext>
                </a:extLst>
              </p:cNvPr>
              <p:cNvSpPr/>
              <p:nvPr/>
            </p:nvSpPr>
            <p:spPr>
              <a:xfrm>
                <a:off x="5273279" y="3561275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49;p90">
                <a:extLst>
                  <a:ext uri="{FF2B5EF4-FFF2-40B4-BE49-F238E27FC236}">
                    <a16:creationId xmlns:a16="http://schemas.microsoft.com/office/drawing/2014/main" id="{366FB515-176E-E721-C6D7-3B0BC3BAD862}"/>
                  </a:ext>
                </a:extLst>
              </p:cNvPr>
              <p:cNvSpPr/>
              <p:nvPr/>
            </p:nvSpPr>
            <p:spPr>
              <a:xfrm>
                <a:off x="5273279" y="3579520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250;p90">
              <a:extLst>
                <a:ext uri="{FF2B5EF4-FFF2-40B4-BE49-F238E27FC236}">
                  <a16:creationId xmlns:a16="http://schemas.microsoft.com/office/drawing/2014/main" id="{5C86201B-05B1-0A7B-F6BB-C76BD662A84E}"/>
                </a:ext>
              </a:extLst>
            </p:cNvPr>
            <p:cNvGrpSpPr/>
            <p:nvPr/>
          </p:nvGrpSpPr>
          <p:grpSpPr>
            <a:xfrm>
              <a:off x="7777013" y="3860588"/>
              <a:ext cx="461818" cy="91379"/>
              <a:chOff x="7744900" y="3555795"/>
              <a:chExt cx="419720" cy="83049"/>
            </a:xfrm>
          </p:grpSpPr>
          <p:sp>
            <p:nvSpPr>
              <p:cNvPr id="10" name="Google Shape;1251;p90">
                <a:extLst>
                  <a:ext uri="{FF2B5EF4-FFF2-40B4-BE49-F238E27FC236}">
                    <a16:creationId xmlns:a16="http://schemas.microsoft.com/office/drawing/2014/main" id="{B8FC091F-4D15-2F16-0B0B-EF2A7441841C}"/>
                  </a:ext>
                </a:extLst>
              </p:cNvPr>
              <p:cNvSpPr/>
              <p:nvPr/>
            </p:nvSpPr>
            <p:spPr>
              <a:xfrm>
                <a:off x="7744900" y="3564007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52;p90">
                <a:extLst>
                  <a:ext uri="{FF2B5EF4-FFF2-40B4-BE49-F238E27FC236}">
                    <a16:creationId xmlns:a16="http://schemas.microsoft.com/office/drawing/2014/main" id="{F6651E3E-2FBC-A3E9-49C4-8A188F00A2B2}"/>
                  </a:ext>
                </a:extLst>
              </p:cNvPr>
              <p:cNvSpPr/>
              <p:nvPr/>
            </p:nvSpPr>
            <p:spPr>
              <a:xfrm>
                <a:off x="7916423" y="3556706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53;p90">
                <a:extLst>
                  <a:ext uri="{FF2B5EF4-FFF2-40B4-BE49-F238E27FC236}">
                    <a16:creationId xmlns:a16="http://schemas.microsoft.com/office/drawing/2014/main" id="{9F2B87B6-807F-F7C3-7B88-0FC8539E428C}"/>
                  </a:ext>
                </a:extLst>
              </p:cNvPr>
              <p:cNvSpPr/>
              <p:nvPr/>
            </p:nvSpPr>
            <p:spPr>
              <a:xfrm>
                <a:off x="7916423" y="3576787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54;p90">
                <a:extLst>
                  <a:ext uri="{FF2B5EF4-FFF2-40B4-BE49-F238E27FC236}">
                    <a16:creationId xmlns:a16="http://schemas.microsoft.com/office/drawing/2014/main" id="{E8A65D88-656E-23CB-017C-208EAED026CC}"/>
                  </a:ext>
                </a:extLst>
              </p:cNvPr>
              <p:cNvSpPr/>
              <p:nvPr/>
            </p:nvSpPr>
            <p:spPr>
              <a:xfrm>
                <a:off x="7916423" y="3596854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55;p90">
                <a:extLst>
                  <a:ext uri="{FF2B5EF4-FFF2-40B4-BE49-F238E27FC236}">
                    <a16:creationId xmlns:a16="http://schemas.microsoft.com/office/drawing/2014/main" id="{FFF6114C-02C9-24F3-33E5-2A2080D9720F}"/>
                  </a:ext>
                </a:extLst>
              </p:cNvPr>
              <p:cNvSpPr/>
              <p:nvPr/>
            </p:nvSpPr>
            <p:spPr>
              <a:xfrm>
                <a:off x="7916423" y="3618758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56;p90">
                <a:extLst>
                  <a:ext uri="{FF2B5EF4-FFF2-40B4-BE49-F238E27FC236}">
                    <a16:creationId xmlns:a16="http://schemas.microsoft.com/office/drawing/2014/main" id="{B2ADB7A5-8055-F8F1-E6E9-788B5BF00CDE}"/>
                  </a:ext>
                </a:extLst>
              </p:cNvPr>
              <p:cNvSpPr/>
              <p:nvPr/>
            </p:nvSpPr>
            <p:spPr>
              <a:xfrm>
                <a:off x="8084318" y="3555795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57;p90">
                <a:extLst>
                  <a:ext uri="{FF2B5EF4-FFF2-40B4-BE49-F238E27FC236}">
                    <a16:creationId xmlns:a16="http://schemas.microsoft.com/office/drawing/2014/main" id="{385892D1-B463-CE61-C0BD-9D54CC7BC769}"/>
                  </a:ext>
                </a:extLst>
              </p:cNvPr>
              <p:cNvSpPr/>
              <p:nvPr/>
            </p:nvSpPr>
            <p:spPr>
              <a:xfrm>
                <a:off x="8127199" y="3555795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58;p90">
                <a:extLst>
                  <a:ext uri="{FF2B5EF4-FFF2-40B4-BE49-F238E27FC236}">
                    <a16:creationId xmlns:a16="http://schemas.microsoft.com/office/drawing/2014/main" id="{48595EE2-77D0-64F6-E29A-45057A659B1C}"/>
                  </a:ext>
                </a:extLst>
              </p:cNvPr>
              <p:cNvSpPr/>
              <p:nvPr/>
            </p:nvSpPr>
            <p:spPr>
              <a:xfrm>
                <a:off x="8127199" y="3602334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59;p90">
                <a:extLst>
                  <a:ext uri="{FF2B5EF4-FFF2-40B4-BE49-F238E27FC236}">
                    <a16:creationId xmlns:a16="http://schemas.microsoft.com/office/drawing/2014/main" id="{2F167BDB-6556-6AFE-099B-C55BA62A472C}"/>
                  </a:ext>
                </a:extLst>
              </p:cNvPr>
              <p:cNvSpPr/>
              <p:nvPr/>
            </p:nvSpPr>
            <p:spPr>
              <a:xfrm>
                <a:off x="8084318" y="3602334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6" name="Google Shape;746;p69"/>
          <p:cNvSpPr txBox="1">
            <a:spLocks noGrp="1"/>
          </p:cNvSpPr>
          <p:nvPr>
            <p:ph type="subTitle" idx="1"/>
          </p:nvPr>
        </p:nvSpPr>
        <p:spPr>
          <a:xfrm>
            <a:off x="111679" y="3275706"/>
            <a:ext cx="7513171" cy="601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/>
              <a:t>The frontend interacts with the backend transcription API and also runs </a:t>
            </a:r>
            <a:r>
              <a:rPr lang="en-US" sz="1400" err="1"/>
              <a:t>FFmpeg</a:t>
            </a:r>
            <a:r>
              <a:rPr lang="en-US" sz="1400"/>
              <a:t> in the browser using </a:t>
            </a:r>
            <a:r>
              <a:rPr lang="en-US" sz="1400" b="1" i="1" u="sng" err="1"/>
              <a:t>WebAssembly</a:t>
            </a:r>
            <a:r>
              <a:rPr lang="en-US" sz="1400" b="1" i="1" u="sng"/>
              <a:t>. </a:t>
            </a:r>
            <a:endParaRPr sz="1400" b="1" i="1" u="sng"/>
          </a:p>
        </p:txBody>
      </p:sp>
      <p:grpSp>
        <p:nvGrpSpPr>
          <p:cNvPr id="747" name="Google Shape;747;p69"/>
          <p:cNvGrpSpPr/>
          <p:nvPr/>
        </p:nvGrpSpPr>
        <p:grpSpPr>
          <a:xfrm>
            <a:off x="7409945" y="1011230"/>
            <a:ext cx="1154625" cy="1014150"/>
            <a:chOff x="6968225" y="1501913"/>
            <a:chExt cx="1154625" cy="1014150"/>
          </a:xfrm>
        </p:grpSpPr>
        <p:grpSp>
          <p:nvGrpSpPr>
            <p:cNvPr id="748" name="Google Shape;748;p69"/>
            <p:cNvGrpSpPr/>
            <p:nvPr/>
          </p:nvGrpSpPr>
          <p:grpSpPr>
            <a:xfrm flipH="1">
              <a:off x="6968225" y="2085563"/>
              <a:ext cx="1154625" cy="430500"/>
              <a:chOff x="4042650" y="642025"/>
              <a:chExt cx="1154625" cy="430500"/>
            </a:xfrm>
          </p:grpSpPr>
          <p:sp>
            <p:nvSpPr>
              <p:cNvPr id="749" name="Google Shape;749;p69"/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69"/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69"/>
            <p:cNvSpPr/>
            <p:nvPr/>
          </p:nvSpPr>
          <p:spPr>
            <a:xfrm flipH="1">
              <a:off x="7624850" y="15019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69"/>
          <p:cNvGrpSpPr/>
          <p:nvPr/>
        </p:nvGrpSpPr>
        <p:grpSpPr>
          <a:xfrm rot="5400000">
            <a:off x="359852" y="1089229"/>
            <a:ext cx="1163678" cy="63948"/>
            <a:chOff x="3779200" y="1371600"/>
            <a:chExt cx="1992600" cy="109500"/>
          </a:xfrm>
        </p:grpSpPr>
        <p:sp>
          <p:nvSpPr>
            <p:cNvPr id="753" name="Google Shape;753;p69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9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9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9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9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9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69"/>
          <p:cNvGrpSpPr/>
          <p:nvPr/>
        </p:nvGrpSpPr>
        <p:grpSpPr>
          <a:xfrm rot="5400000">
            <a:off x="606877" y="1089229"/>
            <a:ext cx="1163678" cy="63948"/>
            <a:chOff x="3779200" y="1371600"/>
            <a:chExt cx="1992600" cy="109500"/>
          </a:xfrm>
        </p:grpSpPr>
        <p:sp>
          <p:nvSpPr>
            <p:cNvPr id="760" name="Google Shape;760;p69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43663ECD-BD0D-D82C-B4CB-86224DAEF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44" y="257659"/>
            <a:ext cx="5182888" cy="2347939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555F9940-45A4-9D47-59CC-807F825306B5}"/>
              </a:ext>
            </a:extLst>
          </p:cNvPr>
          <p:cNvSpPr/>
          <p:nvPr/>
        </p:nvSpPr>
        <p:spPr>
          <a:xfrm>
            <a:off x="5345151" y="3701769"/>
            <a:ext cx="3470180" cy="1184072"/>
          </a:xfrm>
          <a:prstGeom prst="cloud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BM Plex Sans Medium" panose="020B0603050203000203" pitchFamily="34" charset="0"/>
              </a:rPr>
              <a:t>This allows users to perform editing tasks fully in the browser — no server required.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0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5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– Time</a:t>
            </a:r>
            <a:br>
              <a:rPr lang="en"/>
            </a:br>
            <a:r>
              <a:rPr lang="en"/>
              <a:t>Aproach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99"/>
          <p:cNvSpPr/>
          <p:nvPr/>
        </p:nvSpPr>
        <p:spPr>
          <a:xfrm>
            <a:off x="1375450" y="1338175"/>
            <a:ext cx="3042000" cy="2961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99"/>
          <p:cNvSpPr/>
          <p:nvPr/>
        </p:nvSpPr>
        <p:spPr>
          <a:xfrm>
            <a:off x="4744550" y="1338175"/>
            <a:ext cx="3042000" cy="2961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Approaches</a:t>
            </a:r>
            <a:endParaRPr/>
          </a:p>
        </p:txBody>
      </p:sp>
      <p:sp>
        <p:nvSpPr>
          <p:cNvPr id="1442" name="Google Shape;1442;p99"/>
          <p:cNvSpPr txBox="1">
            <a:spLocks noGrp="1"/>
          </p:cNvSpPr>
          <p:nvPr>
            <p:ph type="title" idx="2"/>
          </p:nvPr>
        </p:nvSpPr>
        <p:spPr>
          <a:xfrm>
            <a:off x="1612807" y="3261925"/>
            <a:ext cx="27228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Overlapping </a:t>
            </a:r>
            <a:r>
              <a:rPr lang="en"/>
              <a:t> </a:t>
            </a:r>
          </a:p>
        </p:txBody>
      </p:sp>
      <p:sp>
        <p:nvSpPr>
          <p:cNvPr id="1443" name="Google Shape;1443;p99"/>
          <p:cNvSpPr txBox="1">
            <a:spLocks noGrp="1"/>
          </p:cNvSpPr>
          <p:nvPr>
            <p:ph type="title" idx="3"/>
          </p:nvPr>
        </p:nvSpPr>
        <p:spPr>
          <a:xfrm>
            <a:off x="4454350" y="3058405"/>
            <a:ext cx="3729157" cy="79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Queue-Based </a:t>
            </a:r>
            <a:br>
              <a:rPr lang="en-US"/>
            </a:br>
            <a:r>
              <a:rPr lang="en-US"/>
              <a:t>(Segment Queue)</a:t>
            </a:r>
          </a:p>
        </p:txBody>
      </p:sp>
      <p:sp>
        <p:nvSpPr>
          <p:cNvPr id="1444" name="Google Shape;1444;p99"/>
          <p:cNvSpPr txBox="1">
            <a:spLocks noGrp="1"/>
          </p:cNvSpPr>
          <p:nvPr>
            <p:ph type="subTitle" idx="1"/>
          </p:nvPr>
        </p:nvSpPr>
        <p:spPr>
          <a:xfrm>
            <a:off x="4904152" y="2295475"/>
            <a:ext cx="2722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Each audio segment is processed </a:t>
            </a:r>
            <a:r>
              <a:rPr lang="en-US" b="1"/>
              <a:t>in order</a:t>
            </a:r>
            <a:r>
              <a:rPr lang="en-US"/>
              <a:t>, no overlap</a:t>
            </a:r>
          </a:p>
        </p:txBody>
      </p:sp>
      <p:sp>
        <p:nvSpPr>
          <p:cNvPr id="1445" name="Google Shape;1445;p99"/>
          <p:cNvSpPr txBox="1">
            <a:spLocks noGrp="1"/>
          </p:cNvSpPr>
          <p:nvPr>
            <p:ph type="subTitle" idx="4"/>
          </p:nvPr>
        </p:nvSpPr>
        <p:spPr>
          <a:xfrm>
            <a:off x="1535050" y="2295475"/>
            <a:ext cx="2722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Cuts the audio stream into </a:t>
            </a:r>
            <a:r>
              <a:rPr lang="en-US" b="1"/>
              <a:t>sliding chunks</a:t>
            </a:r>
            <a:endParaRPr lang="en-US"/>
          </a:p>
        </p:txBody>
      </p:sp>
      <p:grpSp>
        <p:nvGrpSpPr>
          <p:cNvPr id="1446" name="Google Shape;1446;p99"/>
          <p:cNvGrpSpPr/>
          <p:nvPr/>
        </p:nvGrpSpPr>
        <p:grpSpPr>
          <a:xfrm>
            <a:off x="2316410" y="3104825"/>
            <a:ext cx="1160096" cy="63948"/>
            <a:chOff x="3779200" y="1371600"/>
            <a:chExt cx="1992600" cy="109500"/>
          </a:xfrm>
        </p:grpSpPr>
        <p:sp>
          <p:nvSpPr>
            <p:cNvPr id="1447" name="Google Shape;1447;p99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9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9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9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9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9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99"/>
          <p:cNvGrpSpPr/>
          <p:nvPr/>
        </p:nvGrpSpPr>
        <p:grpSpPr>
          <a:xfrm>
            <a:off x="5685502" y="3072851"/>
            <a:ext cx="1160096" cy="63948"/>
            <a:chOff x="3779200" y="1371600"/>
            <a:chExt cx="1992600" cy="109500"/>
          </a:xfrm>
        </p:grpSpPr>
        <p:sp>
          <p:nvSpPr>
            <p:cNvPr id="1454" name="Google Shape;1454;p99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99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9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9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9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9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99"/>
          <p:cNvGrpSpPr/>
          <p:nvPr/>
        </p:nvGrpSpPr>
        <p:grpSpPr>
          <a:xfrm rot="10800000">
            <a:off x="5877280" y="1858644"/>
            <a:ext cx="1909270" cy="245741"/>
            <a:chOff x="198225" y="4390550"/>
            <a:chExt cx="3765075" cy="484600"/>
          </a:xfrm>
        </p:grpSpPr>
        <p:sp>
          <p:nvSpPr>
            <p:cNvPr id="1467" name="Google Shape;1467;p99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9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99"/>
          <p:cNvGrpSpPr/>
          <p:nvPr/>
        </p:nvGrpSpPr>
        <p:grpSpPr>
          <a:xfrm rot="10800000">
            <a:off x="2508180" y="1858644"/>
            <a:ext cx="1909270" cy="245741"/>
            <a:chOff x="198225" y="4390550"/>
            <a:chExt cx="3765075" cy="484600"/>
          </a:xfrm>
        </p:grpSpPr>
        <p:sp>
          <p:nvSpPr>
            <p:cNvPr id="1470" name="Google Shape;1470;p99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9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94" name="Picture 2" descr="Overlapping Icons - Free SVG &amp; PNG Overlapping Images - Noun Project">
            <a:extLst>
              <a:ext uri="{FF2B5EF4-FFF2-40B4-BE49-F238E27FC236}">
                <a16:creationId xmlns:a16="http://schemas.microsoft.com/office/drawing/2014/main" id="{E4DD1FB0-2D9F-B068-783A-602FAF61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50" y="1248775"/>
            <a:ext cx="1046700" cy="1046700"/>
          </a:xfrm>
          <a:prstGeom prst="rect">
            <a:avLst/>
          </a:prstGeom>
          <a:noFill/>
          <a:effectLst>
            <a:outerShdw blurRad="558800" dist="38100" dir="5400000" algn="t" rotWithShape="0">
              <a:schemeClr val="bg1">
                <a:alpha val="96000"/>
              </a:schemeClr>
            </a:outerShdw>
          </a:effectLst>
        </p:spPr>
      </p:pic>
      <p:pic>
        <p:nvPicPr>
          <p:cNvPr id="3" name="Picture 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7FCDB26-0CB1-03FC-6FE6-2B3B80B09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300" y="1376168"/>
            <a:ext cx="904179" cy="904179"/>
          </a:xfrm>
          <a:prstGeom prst="rect">
            <a:avLst/>
          </a:prstGeom>
          <a:effectLst>
            <a:outerShdw blurRad="406400" dist="50800" dir="5400000" sx="83000" sy="83000" algn="ctr" rotWithShape="0">
              <a:schemeClr val="bg1">
                <a:alpha val="43000"/>
              </a:scheme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>
          <a:extLst>
            <a:ext uri="{FF2B5EF4-FFF2-40B4-BE49-F238E27FC236}">
              <a16:creationId xmlns:a16="http://schemas.microsoft.com/office/drawing/2014/main" id="{3D839A64-C56C-E25D-6689-812F80E24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2">
            <a:extLst>
              <a:ext uri="{FF2B5EF4-FFF2-40B4-BE49-F238E27FC236}">
                <a16:creationId xmlns:a16="http://schemas.microsoft.com/office/drawing/2014/main" id="{531164C0-D631-02C9-A6C6-F203EE546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/>
              <a:t>Overlapping</a:t>
            </a:r>
            <a:endParaRPr/>
          </a:p>
        </p:txBody>
      </p:sp>
      <p:sp>
        <p:nvSpPr>
          <p:cNvPr id="1307" name="Google Shape;1307;p92">
            <a:extLst>
              <a:ext uri="{FF2B5EF4-FFF2-40B4-BE49-F238E27FC236}">
                <a16:creationId xmlns:a16="http://schemas.microsoft.com/office/drawing/2014/main" id="{59313C42-5B3E-377B-07EC-501507EAF174}"/>
              </a:ext>
            </a:extLst>
          </p:cNvPr>
          <p:cNvSpPr txBox="1"/>
          <p:nvPr/>
        </p:nvSpPr>
        <p:spPr>
          <a:xfrm>
            <a:off x="3959338" y="1411375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Reduces context loss between segments</a:t>
            </a:r>
          </a:p>
        </p:txBody>
      </p:sp>
      <p:sp>
        <p:nvSpPr>
          <p:cNvPr id="1311" name="Google Shape;1311;p92">
            <a:extLst>
              <a:ext uri="{FF2B5EF4-FFF2-40B4-BE49-F238E27FC236}">
                <a16:creationId xmlns:a16="http://schemas.microsoft.com/office/drawing/2014/main" id="{5C5EEC6C-A93B-217B-9ABD-A5DECB8B947B}"/>
              </a:ext>
            </a:extLst>
          </p:cNvPr>
          <p:cNvSpPr txBox="1"/>
          <p:nvPr/>
        </p:nvSpPr>
        <p:spPr>
          <a:xfrm>
            <a:off x="3959313" y="2965167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Requires logic to merge or de-duplicate results</a:t>
            </a:r>
            <a:endParaRPr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13" name="Google Shape;1313;p92">
            <a:extLst>
              <a:ext uri="{FF2B5EF4-FFF2-40B4-BE49-F238E27FC236}">
                <a16:creationId xmlns:a16="http://schemas.microsoft.com/office/drawing/2014/main" id="{BE61F63C-C875-629E-B8AD-657B882025E7}"/>
              </a:ext>
            </a:extLst>
          </p:cNvPr>
          <p:cNvSpPr txBox="1"/>
          <p:nvPr/>
        </p:nvSpPr>
        <p:spPr>
          <a:xfrm>
            <a:off x="3959338" y="2188271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May result in repeated words due to overlap</a:t>
            </a:r>
            <a:endParaRPr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18" name="Google Shape;1318;p92">
            <a:extLst>
              <a:ext uri="{FF2B5EF4-FFF2-40B4-BE49-F238E27FC236}">
                <a16:creationId xmlns:a16="http://schemas.microsoft.com/office/drawing/2014/main" id="{FBBF34F6-7A5D-E49A-C366-B3C297088E10}"/>
              </a:ext>
            </a:extLst>
          </p:cNvPr>
          <p:cNvSpPr/>
          <p:nvPr/>
        </p:nvSpPr>
        <p:spPr>
          <a:xfrm>
            <a:off x="2182691" y="1326175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2">
            <a:extLst>
              <a:ext uri="{FF2B5EF4-FFF2-40B4-BE49-F238E27FC236}">
                <a16:creationId xmlns:a16="http://schemas.microsoft.com/office/drawing/2014/main" id="{524535F6-84E0-0938-FBCF-063CF58BFD2A}"/>
              </a:ext>
            </a:extLst>
          </p:cNvPr>
          <p:cNvSpPr/>
          <p:nvPr/>
        </p:nvSpPr>
        <p:spPr>
          <a:xfrm>
            <a:off x="2182691" y="2103050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2">
            <a:extLst>
              <a:ext uri="{FF2B5EF4-FFF2-40B4-BE49-F238E27FC236}">
                <a16:creationId xmlns:a16="http://schemas.microsoft.com/office/drawing/2014/main" id="{6E232D13-9B4B-3BCB-AC8C-F491ACD8A05A}"/>
              </a:ext>
            </a:extLst>
          </p:cNvPr>
          <p:cNvSpPr/>
          <p:nvPr/>
        </p:nvSpPr>
        <p:spPr>
          <a:xfrm>
            <a:off x="2182691" y="2879963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2" name="Google Shape;1322;p92">
            <a:extLst>
              <a:ext uri="{FF2B5EF4-FFF2-40B4-BE49-F238E27FC236}">
                <a16:creationId xmlns:a16="http://schemas.microsoft.com/office/drawing/2014/main" id="{393E09A7-528B-AE05-F251-1CFDD18DAC00}"/>
              </a:ext>
            </a:extLst>
          </p:cNvPr>
          <p:cNvCxnSpPr>
            <a:stCxn id="1318" idx="1"/>
            <a:endCxn id="1319" idx="3"/>
          </p:cNvCxnSpPr>
          <p:nvPr/>
        </p:nvCxnSpPr>
        <p:spPr>
          <a:xfrm>
            <a:off x="2828591" y="1898875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92">
            <a:extLst>
              <a:ext uri="{FF2B5EF4-FFF2-40B4-BE49-F238E27FC236}">
                <a16:creationId xmlns:a16="http://schemas.microsoft.com/office/drawing/2014/main" id="{C1C87F4D-25AB-F1E1-D661-1E1BE0B81DA5}"/>
              </a:ext>
            </a:extLst>
          </p:cNvPr>
          <p:cNvCxnSpPr>
            <a:cxnSpLocks/>
            <a:stCxn id="1319" idx="1"/>
            <a:endCxn id="1320" idx="3"/>
          </p:cNvCxnSpPr>
          <p:nvPr/>
        </p:nvCxnSpPr>
        <p:spPr>
          <a:xfrm>
            <a:off x="2828591" y="2675750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311;p92">
            <a:extLst>
              <a:ext uri="{FF2B5EF4-FFF2-40B4-BE49-F238E27FC236}">
                <a16:creationId xmlns:a16="http://schemas.microsoft.com/office/drawing/2014/main" id="{C055DBAC-9F30-EE25-FB0C-1672C214C100}"/>
              </a:ext>
            </a:extLst>
          </p:cNvPr>
          <p:cNvSpPr txBox="1"/>
          <p:nvPr/>
        </p:nvSpPr>
        <p:spPr>
          <a:xfrm>
            <a:off x="3959313" y="3742068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Slightly slower (extra work on overlaps)</a:t>
            </a:r>
          </a:p>
        </p:txBody>
      </p:sp>
      <p:sp>
        <p:nvSpPr>
          <p:cNvPr id="5" name="Google Shape;1320;p92">
            <a:extLst>
              <a:ext uri="{FF2B5EF4-FFF2-40B4-BE49-F238E27FC236}">
                <a16:creationId xmlns:a16="http://schemas.microsoft.com/office/drawing/2014/main" id="{C093E79F-96CC-2910-E32F-BDD61183AA80}"/>
              </a:ext>
            </a:extLst>
          </p:cNvPr>
          <p:cNvSpPr/>
          <p:nvPr/>
        </p:nvSpPr>
        <p:spPr>
          <a:xfrm>
            <a:off x="2182691" y="3656868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1323;p92">
            <a:extLst>
              <a:ext uri="{FF2B5EF4-FFF2-40B4-BE49-F238E27FC236}">
                <a16:creationId xmlns:a16="http://schemas.microsoft.com/office/drawing/2014/main" id="{7B10121D-340B-8E13-8C37-89DD6259A31E}"/>
              </a:ext>
            </a:extLst>
          </p:cNvPr>
          <p:cNvCxnSpPr>
            <a:cxnSpLocks/>
          </p:cNvCxnSpPr>
          <p:nvPr/>
        </p:nvCxnSpPr>
        <p:spPr>
          <a:xfrm>
            <a:off x="2821054" y="3452663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18" name="Picture 2" descr="Context - Free user icons">
            <a:extLst>
              <a:ext uri="{FF2B5EF4-FFF2-40B4-BE49-F238E27FC236}">
                <a16:creationId xmlns:a16="http://schemas.microsoft.com/office/drawing/2014/main" id="{8D95463E-807C-8377-B4D8-7652E0360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894" y="1366744"/>
            <a:ext cx="494319" cy="49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peat - Free arrows icons">
            <a:extLst>
              <a:ext uri="{FF2B5EF4-FFF2-40B4-BE49-F238E27FC236}">
                <a16:creationId xmlns:a16="http://schemas.microsoft.com/office/drawing/2014/main" id="{AD7E1CAE-A762-3B8F-0005-504206322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82" y="2215250"/>
            <a:ext cx="379141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omplex - Free miscellaneous icons">
            <a:extLst>
              <a:ext uri="{FF2B5EF4-FFF2-40B4-BE49-F238E27FC236}">
                <a16:creationId xmlns:a16="http://schemas.microsoft.com/office/drawing/2014/main" id="{8FEDB65E-B24F-3CEC-2604-B8BE393D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68" y="2935822"/>
            <a:ext cx="431645" cy="43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Slow - Free transport icons">
            <a:extLst>
              <a:ext uri="{FF2B5EF4-FFF2-40B4-BE49-F238E27FC236}">
                <a16:creationId xmlns:a16="http://schemas.microsoft.com/office/drawing/2014/main" id="{74C10265-CB2F-9C8B-0288-503B5363B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453" y="3742068"/>
            <a:ext cx="433551" cy="4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11;p92">
            <a:extLst>
              <a:ext uri="{FF2B5EF4-FFF2-40B4-BE49-F238E27FC236}">
                <a16:creationId xmlns:a16="http://schemas.microsoft.com/office/drawing/2014/main" id="{A1425883-4A14-1467-2928-A8F2F208F00D}"/>
              </a:ext>
            </a:extLst>
          </p:cNvPr>
          <p:cNvSpPr txBox="1"/>
          <p:nvPr/>
        </p:nvSpPr>
        <p:spPr>
          <a:xfrm>
            <a:off x="67537" y="2965167"/>
            <a:ext cx="2027047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Algorithm </a:t>
            </a:r>
          </a:p>
          <a:p>
            <a:pPr lvl="0" algn="ctr"/>
            <a:r>
              <a:rPr lang="en-US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Machine Learning Model</a:t>
            </a:r>
            <a:endParaRPr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51761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>
          <a:extLst>
            <a:ext uri="{FF2B5EF4-FFF2-40B4-BE49-F238E27FC236}">
              <a16:creationId xmlns:a16="http://schemas.microsoft.com/office/drawing/2014/main" id="{65058A15-85F0-7295-F17F-F702EF9C3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2">
            <a:extLst>
              <a:ext uri="{FF2B5EF4-FFF2-40B4-BE49-F238E27FC236}">
                <a16:creationId xmlns:a16="http://schemas.microsoft.com/office/drawing/2014/main" id="{32DB06DD-6A9B-CC78-474C-0E4357F76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(Segment Queue)</a:t>
            </a:r>
            <a:endParaRPr/>
          </a:p>
        </p:txBody>
      </p:sp>
      <p:sp>
        <p:nvSpPr>
          <p:cNvPr id="1307" name="Google Shape;1307;p92">
            <a:extLst>
              <a:ext uri="{FF2B5EF4-FFF2-40B4-BE49-F238E27FC236}">
                <a16:creationId xmlns:a16="http://schemas.microsoft.com/office/drawing/2014/main" id="{42DD89BF-C50B-22A8-A065-3363561A9A0D}"/>
              </a:ext>
            </a:extLst>
          </p:cNvPr>
          <p:cNvSpPr txBox="1"/>
          <p:nvPr/>
        </p:nvSpPr>
        <p:spPr>
          <a:xfrm>
            <a:off x="3959338" y="1411375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Faster (linear segment processing)</a:t>
            </a:r>
          </a:p>
        </p:txBody>
      </p:sp>
      <p:sp>
        <p:nvSpPr>
          <p:cNvPr id="1311" name="Google Shape;1311;p92">
            <a:extLst>
              <a:ext uri="{FF2B5EF4-FFF2-40B4-BE49-F238E27FC236}">
                <a16:creationId xmlns:a16="http://schemas.microsoft.com/office/drawing/2014/main" id="{43647225-FE2F-0BA5-8838-61FA62F12C15}"/>
              </a:ext>
            </a:extLst>
          </p:cNvPr>
          <p:cNvSpPr txBox="1"/>
          <p:nvPr/>
        </p:nvSpPr>
        <p:spPr>
          <a:xfrm>
            <a:off x="3959313" y="2965167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Easier to manage, faster, cleaner output</a:t>
            </a:r>
          </a:p>
        </p:txBody>
      </p:sp>
      <p:sp>
        <p:nvSpPr>
          <p:cNvPr id="1313" name="Google Shape;1313;p92">
            <a:extLst>
              <a:ext uri="{FF2B5EF4-FFF2-40B4-BE49-F238E27FC236}">
                <a16:creationId xmlns:a16="http://schemas.microsoft.com/office/drawing/2014/main" id="{9B7A1372-2FEC-22FB-2157-8FB9805A3535}"/>
              </a:ext>
            </a:extLst>
          </p:cNvPr>
          <p:cNvSpPr txBox="1"/>
          <p:nvPr/>
        </p:nvSpPr>
        <p:spPr>
          <a:xfrm>
            <a:off x="3959338" y="2188271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Each audio segment is processed in order, no overlap</a:t>
            </a:r>
          </a:p>
        </p:txBody>
      </p:sp>
      <p:sp>
        <p:nvSpPr>
          <p:cNvPr id="1318" name="Google Shape;1318;p92">
            <a:extLst>
              <a:ext uri="{FF2B5EF4-FFF2-40B4-BE49-F238E27FC236}">
                <a16:creationId xmlns:a16="http://schemas.microsoft.com/office/drawing/2014/main" id="{EAEAEB7F-8B41-974A-CCE5-0B98E604C30A}"/>
              </a:ext>
            </a:extLst>
          </p:cNvPr>
          <p:cNvSpPr/>
          <p:nvPr/>
        </p:nvSpPr>
        <p:spPr>
          <a:xfrm>
            <a:off x="2182691" y="1326175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2">
            <a:extLst>
              <a:ext uri="{FF2B5EF4-FFF2-40B4-BE49-F238E27FC236}">
                <a16:creationId xmlns:a16="http://schemas.microsoft.com/office/drawing/2014/main" id="{82C27D86-3CEA-3975-C3AE-33189CB8A336}"/>
              </a:ext>
            </a:extLst>
          </p:cNvPr>
          <p:cNvSpPr/>
          <p:nvPr/>
        </p:nvSpPr>
        <p:spPr>
          <a:xfrm>
            <a:off x="2182691" y="2103050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2">
            <a:extLst>
              <a:ext uri="{FF2B5EF4-FFF2-40B4-BE49-F238E27FC236}">
                <a16:creationId xmlns:a16="http://schemas.microsoft.com/office/drawing/2014/main" id="{6E7DBD50-CE6A-ACED-1CCC-5C7BF27F5016}"/>
              </a:ext>
            </a:extLst>
          </p:cNvPr>
          <p:cNvSpPr/>
          <p:nvPr/>
        </p:nvSpPr>
        <p:spPr>
          <a:xfrm>
            <a:off x="2182691" y="2879963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2" name="Google Shape;1322;p92">
            <a:extLst>
              <a:ext uri="{FF2B5EF4-FFF2-40B4-BE49-F238E27FC236}">
                <a16:creationId xmlns:a16="http://schemas.microsoft.com/office/drawing/2014/main" id="{5AC828C9-7491-B2FB-E9A1-A91ED3FF3504}"/>
              </a:ext>
            </a:extLst>
          </p:cNvPr>
          <p:cNvCxnSpPr>
            <a:stCxn id="1318" idx="1"/>
            <a:endCxn id="1319" idx="3"/>
          </p:cNvCxnSpPr>
          <p:nvPr/>
        </p:nvCxnSpPr>
        <p:spPr>
          <a:xfrm>
            <a:off x="2828591" y="1898875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92">
            <a:extLst>
              <a:ext uri="{FF2B5EF4-FFF2-40B4-BE49-F238E27FC236}">
                <a16:creationId xmlns:a16="http://schemas.microsoft.com/office/drawing/2014/main" id="{BEAA0FDA-45CB-349C-2856-FF41AC7124DA}"/>
              </a:ext>
            </a:extLst>
          </p:cNvPr>
          <p:cNvCxnSpPr>
            <a:cxnSpLocks/>
            <a:stCxn id="1319" idx="1"/>
            <a:endCxn id="1320" idx="3"/>
          </p:cNvCxnSpPr>
          <p:nvPr/>
        </p:nvCxnSpPr>
        <p:spPr>
          <a:xfrm>
            <a:off x="2828591" y="2675750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311;p92">
            <a:extLst>
              <a:ext uri="{FF2B5EF4-FFF2-40B4-BE49-F238E27FC236}">
                <a16:creationId xmlns:a16="http://schemas.microsoft.com/office/drawing/2014/main" id="{9784C88B-EC67-F90A-4490-6AA8FB49EDE7}"/>
              </a:ext>
            </a:extLst>
          </p:cNvPr>
          <p:cNvSpPr txBox="1"/>
          <p:nvPr/>
        </p:nvSpPr>
        <p:spPr>
          <a:xfrm>
            <a:off x="3959313" y="3742068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Less processing redundancy, better performance</a:t>
            </a:r>
          </a:p>
        </p:txBody>
      </p:sp>
      <p:sp>
        <p:nvSpPr>
          <p:cNvPr id="5" name="Google Shape;1320;p92">
            <a:extLst>
              <a:ext uri="{FF2B5EF4-FFF2-40B4-BE49-F238E27FC236}">
                <a16:creationId xmlns:a16="http://schemas.microsoft.com/office/drawing/2014/main" id="{F2A6238F-8569-A9DD-435B-EC58B7321F91}"/>
              </a:ext>
            </a:extLst>
          </p:cNvPr>
          <p:cNvSpPr/>
          <p:nvPr/>
        </p:nvSpPr>
        <p:spPr>
          <a:xfrm>
            <a:off x="2182691" y="3656868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1323;p92">
            <a:extLst>
              <a:ext uri="{FF2B5EF4-FFF2-40B4-BE49-F238E27FC236}">
                <a16:creationId xmlns:a16="http://schemas.microsoft.com/office/drawing/2014/main" id="{B4B027FA-6219-E1ED-9FAF-9716FF2EFBA6}"/>
              </a:ext>
            </a:extLst>
          </p:cNvPr>
          <p:cNvCxnSpPr>
            <a:cxnSpLocks/>
          </p:cNvCxnSpPr>
          <p:nvPr/>
        </p:nvCxnSpPr>
        <p:spPr>
          <a:xfrm>
            <a:off x="2821054" y="3452663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67" name="Picture 3" descr="Faster Drawing Icon PNG Transparent Background, Free Download #17753 -  FreeIconsPNG">
            <a:extLst>
              <a:ext uri="{FF2B5EF4-FFF2-40B4-BE49-F238E27FC236}">
                <a16:creationId xmlns:a16="http://schemas.microsoft.com/office/drawing/2014/main" id="{1F5F0490-DD33-A378-DC70-1542DEE59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35" y="1372473"/>
            <a:ext cx="533088" cy="4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Pie chart - Free business icons">
            <a:extLst>
              <a:ext uri="{FF2B5EF4-FFF2-40B4-BE49-F238E27FC236}">
                <a16:creationId xmlns:a16="http://schemas.microsoft.com/office/drawing/2014/main" id="{47B4DBEB-A8DE-4F6C-C186-1D199042B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69" y="2180533"/>
            <a:ext cx="431644" cy="43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Easy - Free communications icons">
            <a:extLst>
              <a:ext uri="{FF2B5EF4-FFF2-40B4-BE49-F238E27FC236}">
                <a16:creationId xmlns:a16="http://schemas.microsoft.com/office/drawing/2014/main" id="{1DBACFE8-CC96-20CF-C824-CFDC4BD5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96" y="2919555"/>
            <a:ext cx="449790" cy="44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Performance - Free business icons">
            <a:extLst>
              <a:ext uri="{FF2B5EF4-FFF2-40B4-BE49-F238E27FC236}">
                <a16:creationId xmlns:a16="http://schemas.microsoft.com/office/drawing/2014/main" id="{A100CEE5-4953-39E7-C555-BC439609B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452" y="3688616"/>
            <a:ext cx="509204" cy="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4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4">
          <a:extLst>
            <a:ext uri="{FF2B5EF4-FFF2-40B4-BE49-F238E27FC236}">
              <a16:creationId xmlns:a16="http://schemas.microsoft.com/office/drawing/2014/main" id="{85CB4F24-FBD5-FD51-BAA1-D3521ACB1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p117">
            <a:extLst>
              <a:ext uri="{FF2B5EF4-FFF2-40B4-BE49-F238E27FC236}">
                <a16:creationId xmlns:a16="http://schemas.microsoft.com/office/drawing/2014/main" id="{BB1C87E4-C953-6325-D7C1-EC3F019A79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0661" y="157592"/>
            <a:ext cx="7866440" cy="499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/>
              <a:t>Overlapping Window vs. Queue-Based Segmentation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826" name="Google Shape;3826;p117">
            <a:extLst>
              <a:ext uri="{FF2B5EF4-FFF2-40B4-BE49-F238E27FC236}">
                <a16:creationId xmlns:a16="http://schemas.microsoft.com/office/drawing/2014/main" id="{4ED96B9D-499D-4690-F064-60F6F4CA38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5023292"/>
              </p:ext>
            </p:extLst>
          </p:nvPr>
        </p:nvGraphicFramePr>
        <p:xfrm>
          <a:off x="799652" y="713678"/>
          <a:ext cx="7567961" cy="3879807"/>
        </p:xfrm>
        <a:graphic>
          <a:graphicData uri="http://schemas.openxmlformats.org/drawingml/2006/table">
            <a:tbl>
              <a:tblPr>
                <a:noFill/>
                <a:tableStyleId>{CFF731E2-4A1E-4D7D-AE94-CA5A7C080D9F}</a:tableStyleId>
              </a:tblPr>
              <a:tblGrid>
                <a:gridCol w="170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3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1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Overlapping Window</a:t>
                      </a:r>
                      <a:r>
                        <a:rPr lang="en" sz="14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endParaRPr sz="14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Queue-Based Segmentation</a:t>
                      </a:r>
                      <a:r>
                        <a:rPr lang="en" sz="14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endParaRPr sz="14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6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Segmentation</a:t>
                      </a:r>
                      <a:endParaRPr sz="14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Sliding windows with overlaps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Fixed segments processed sequentially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6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Context Handling</a:t>
                      </a:r>
                      <a:endParaRPr sz="14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         Preserves more context between segments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          May lose context at segment boundaries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6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Output Quality</a:t>
                      </a:r>
                      <a:endParaRPr sz="14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       Often includes repeated phrases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  Cleaner output, no duplication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66660"/>
                  </a:ext>
                </a:extLst>
              </a:tr>
              <a:tr h="5386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Processing Speed</a:t>
                      </a:r>
                      <a:endParaRPr sz="14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Slower due to overlap handling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Faster, less redundant processing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86490"/>
                  </a:ext>
                </a:extLst>
              </a:tr>
              <a:tr h="5386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Implementation Complexity</a:t>
                      </a:r>
                      <a:endParaRPr sz="14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    Requires merging, deduplication, and alignment logic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Simpler to implement and debug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579216"/>
                  </a:ext>
                </a:extLst>
              </a:tr>
              <a:tr h="5386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Translation Consistency</a:t>
                      </a:r>
                      <a:endParaRPr sz="14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Slightly better (due to preserved flow)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  May be affected by isolated segments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290" name="Picture 2" descr="Warning Sign PNGs for Free Download">
            <a:extLst>
              <a:ext uri="{FF2B5EF4-FFF2-40B4-BE49-F238E27FC236}">
                <a16:creationId xmlns:a16="http://schemas.microsoft.com/office/drawing/2014/main" id="{7C59BFAE-E563-907E-AE0A-630C2BD1E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181" y="1737267"/>
            <a:ext cx="217913" cy="2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een circle with a white thumb up symbol&#10;&#10;AI-generated content may be incorrect.">
            <a:extLst>
              <a:ext uri="{FF2B5EF4-FFF2-40B4-BE49-F238E27FC236}">
                <a16:creationId xmlns:a16="http://schemas.microsoft.com/office/drawing/2014/main" id="{CE9D6CC7-7BDE-2679-AA86-0E3634F5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21" y="1693011"/>
            <a:ext cx="328264" cy="328264"/>
          </a:xfrm>
          <a:prstGeom prst="rect">
            <a:avLst/>
          </a:prstGeom>
        </p:spPr>
      </p:pic>
      <p:pic>
        <p:nvPicPr>
          <p:cNvPr id="12294" name="Picture 6" descr="Download Free Warning Icons in PNG &amp; SVG">
            <a:extLst>
              <a:ext uri="{FF2B5EF4-FFF2-40B4-BE49-F238E27FC236}">
                <a16:creationId xmlns:a16="http://schemas.microsoft.com/office/drawing/2014/main" id="{EFBF8046-4A74-22ED-A363-A2905A43A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348" y="3455183"/>
            <a:ext cx="208156" cy="20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een circle with a white thumb up symbol&#10;&#10;AI-generated content may be incorrect.">
            <a:extLst>
              <a:ext uri="{FF2B5EF4-FFF2-40B4-BE49-F238E27FC236}">
                <a16:creationId xmlns:a16="http://schemas.microsoft.com/office/drawing/2014/main" id="{233433E2-C20F-BCB4-40EC-157D1C73A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231" y="2346332"/>
            <a:ext cx="328264" cy="328264"/>
          </a:xfrm>
          <a:prstGeom prst="rect">
            <a:avLst/>
          </a:prstGeom>
        </p:spPr>
      </p:pic>
      <p:pic>
        <p:nvPicPr>
          <p:cNvPr id="6" name="Picture 5" descr="A green circle with a white thumb up symbol&#10;&#10;AI-generated content may be incorrect.">
            <a:extLst>
              <a:ext uri="{FF2B5EF4-FFF2-40B4-BE49-F238E27FC236}">
                <a16:creationId xmlns:a16="http://schemas.microsoft.com/office/drawing/2014/main" id="{AFF93D0F-1ED4-8C9E-C53B-6A63711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099" y="2823467"/>
            <a:ext cx="328264" cy="328264"/>
          </a:xfrm>
          <a:prstGeom prst="rect">
            <a:avLst/>
          </a:prstGeom>
        </p:spPr>
      </p:pic>
      <p:pic>
        <p:nvPicPr>
          <p:cNvPr id="7" name="Picture 6" descr="Download Free Warning Icons in PNG &amp; SVG">
            <a:extLst>
              <a:ext uri="{FF2B5EF4-FFF2-40B4-BE49-F238E27FC236}">
                <a16:creationId xmlns:a16="http://schemas.microsoft.com/office/drawing/2014/main" id="{030DA7EC-31FB-80CF-B562-205945C7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348" y="2993336"/>
            <a:ext cx="208156" cy="20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arning Sign PNGs for Free Download">
            <a:extLst>
              <a:ext uri="{FF2B5EF4-FFF2-40B4-BE49-F238E27FC236}">
                <a16:creationId xmlns:a16="http://schemas.microsoft.com/office/drawing/2014/main" id="{D37F13CB-5316-916D-269B-A8B294D7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88" y="2401507"/>
            <a:ext cx="217913" cy="2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een circle with a white thumb up symbol&#10;&#10;AI-generated content may be incorrect.">
            <a:extLst>
              <a:ext uri="{FF2B5EF4-FFF2-40B4-BE49-F238E27FC236}">
                <a16:creationId xmlns:a16="http://schemas.microsoft.com/office/drawing/2014/main" id="{B9AABC99-7C9E-F76C-0359-E89A2502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077" y="4038950"/>
            <a:ext cx="268299" cy="268299"/>
          </a:xfrm>
          <a:prstGeom prst="rect">
            <a:avLst/>
          </a:prstGeom>
        </p:spPr>
      </p:pic>
      <p:pic>
        <p:nvPicPr>
          <p:cNvPr id="10" name="Picture 9" descr="A green circle with a white thumb up symbol&#10;&#10;AI-generated content may be incorrect.">
            <a:extLst>
              <a:ext uri="{FF2B5EF4-FFF2-40B4-BE49-F238E27FC236}">
                <a16:creationId xmlns:a16="http://schemas.microsoft.com/office/drawing/2014/main" id="{DC9C77E6-9C56-4A7C-035C-187E70770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172" y="3402798"/>
            <a:ext cx="328264" cy="328264"/>
          </a:xfrm>
          <a:prstGeom prst="rect">
            <a:avLst/>
          </a:prstGeom>
        </p:spPr>
      </p:pic>
      <p:pic>
        <p:nvPicPr>
          <p:cNvPr id="11" name="Picture 2" descr="Warning Sign PNGs for Free Download">
            <a:extLst>
              <a:ext uri="{FF2B5EF4-FFF2-40B4-BE49-F238E27FC236}">
                <a16:creationId xmlns:a16="http://schemas.microsoft.com/office/drawing/2014/main" id="{42DB542A-10B4-2DC6-349D-F706BD46A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362" y="4072157"/>
            <a:ext cx="201884" cy="20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918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>
          <a:extLst>
            <a:ext uri="{FF2B5EF4-FFF2-40B4-BE49-F238E27FC236}">
              <a16:creationId xmlns:a16="http://schemas.microsoft.com/office/drawing/2014/main" id="{87524C92-8637-EE8B-9CC9-83CECD4C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6">
            <a:extLst>
              <a:ext uri="{FF2B5EF4-FFF2-40B4-BE49-F238E27FC236}">
                <a16:creationId xmlns:a16="http://schemas.microsoft.com/office/drawing/2014/main" id="{1006B21B-A908-4B82-F099-AA6A66FFEDC1}"/>
              </a:ext>
            </a:extLst>
          </p:cNvPr>
          <p:cNvSpPr/>
          <p:nvPr/>
        </p:nvSpPr>
        <p:spPr>
          <a:xfrm>
            <a:off x="1375450" y="1091100"/>
            <a:ext cx="3042000" cy="2961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algn="ctr" rotWithShape="0">
              <a:srgbClr val="FF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76">
            <a:extLst>
              <a:ext uri="{FF2B5EF4-FFF2-40B4-BE49-F238E27FC236}">
                <a16:creationId xmlns:a16="http://schemas.microsoft.com/office/drawing/2014/main" id="{FC2606D5-D3A5-2E00-27AC-7B06A8957B19}"/>
              </a:ext>
            </a:extLst>
          </p:cNvPr>
          <p:cNvSpPr/>
          <p:nvPr/>
        </p:nvSpPr>
        <p:spPr>
          <a:xfrm>
            <a:off x="4726550" y="1091100"/>
            <a:ext cx="3042000" cy="2961300"/>
          </a:xfrm>
          <a:prstGeom prst="snip2DiagRect">
            <a:avLst>
              <a:gd name="adj1" fmla="val 0"/>
              <a:gd name="adj2" fmla="val 16667"/>
            </a:avLst>
          </a:prstGeom>
          <a:noFill/>
          <a:ln w="222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rgbClr val="00B050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76">
            <a:extLst>
              <a:ext uri="{FF2B5EF4-FFF2-40B4-BE49-F238E27FC236}">
                <a16:creationId xmlns:a16="http://schemas.microsoft.com/office/drawing/2014/main" id="{AFC798D9-1E93-4B0A-54F8-609BCADB6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638" y="2112963"/>
            <a:ext cx="2505600" cy="558900"/>
          </a:xfrm>
          <a:prstGeom prst="rect">
            <a:avLst/>
          </a:prstGeom>
          <a:effectLst>
            <a:outerShdw blurRad="838200" dist="50800" dir="5400000" algn="ctr" rotWithShape="0">
              <a:srgbClr val="FF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800"/>
              <a:t>Overlapping</a:t>
            </a:r>
            <a:endParaRPr/>
          </a:p>
        </p:txBody>
      </p:sp>
      <p:sp>
        <p:nvSpPr>
          <p:cNvPr id="913" name="Google Shape;913;p76">
            <a:extLst>
              <a:ext uri="{FF2B5EF4-FFF2-40B4-BE49-F238E27FC236}">
                <a16:creationId xmlns:a16="http://schemas.microsoft.com/office/drawing/2014/main" id="{4AED4761-D03A-0AA4-9F44-0599E8E6CC2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94750" y="2112963"/>
            <a:ext cx="2505600" cy="558900"/>
          </a:xfrm>
          <a:prstGeom prst="rect">
            <a:avLst/>
          </a:prstGeom>
          <a:effectLst>
            <a:glow rad="25400">
              <a:schemeClr val="accent1">
                <a:alpha val="40000"/>
              </a:schemeClr>
            </a:glow>
            <a:outerShdw blurRad="546100" dist="50800" dir="5400000" algn="ctr" rotWithShape="0">
              <a:srgbClr val="00B05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/>
              <a:t>Queue-Based Segmentation </a:t>
            </a:r>
          </a:p>
        </p:txBody>
      </p:sp>
      <p:grpSp>
        <p:nvGrpSpPr>
          <p:cNvPr id="922" name="Google Shape;922;p76">
            <a:extLst>
              <a:ext uri="{FF2B5EF4-FFF2-40B4-BE49-F238E27FC236}">
                <a16:creationId xmlns:a16="http://schemas.microsoft.com/office/drawing/2014/main" id="{CE78DA9F-D25F-8271-5CDC-CAA339468820}"/>
              </a:ext>
            </a:extLst>
          </p:cNvPr>
          <p:cNvGrpSpPr/>
          <p:nvPr/>
        </p:nvGrpSpPr>
        <p:grpSpPr>
          <a:xfrm rot="10800000" flipH="1">
            <a:off x="1375452" y="1652799"/>
            <a:ext cx="2724785" cy="350705"/>
            <a:chOff x="198225" y="4390550"/>
            <a:chExt cx="3765075" cy="484600"/>
          </a:xfrm>
          <a:effectLst>
            <a:outerShdw blurRad="50800" dist="50800" dir="5400000" algn="ctr" rotWithShape="0">
              <a:srgbClr val="FF0000"/>
            </a:outerShdw>
          </a:effectLst>
        </p:grpSpPr>
        <p:sp>
          <p:nvSpPr>
            <p:cNvPr id="923" name="Google Shape;923;p76">
              <a:extLst>
                <a:ext uri="{FF2B5EF4-FFF2-40B4-BE49-F238E27FC236}">
                  <a16:creationId xmlns:a16="http://schemas.microsoft.com/office/drawing/2014/main" id="{8D598749-1B22-D496-DB0E-CABB2A7011A7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6">
              <a:extLst>
                <a:ext uri="{FF2B5EF4-FFF2-40B4-BE49-F238E27FC236}">
                  <a16:creationId xmlns:a16="http://schemas.microsoft.com/office/drawing/2014/main" id="{ACE5AD6D-D54D-F07D-1862-412719F37B39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76">
            <a:extLst>
              <a:ext uri="{FF2B5EF4-FFF2-40B4-BE49-F238E27FC236}">
                <a16:creationId xmlns:a16="http://schemas.microsoft.com/office/drawing/2014/main" id="{7C258F83-8DBA-E06B-3CF8-AE52469EBE08}"/>
              </a:ext>
            </a:extLst>
          </p:cNvPr>
          <p:cNvGrpSpPr/>
          <p:nvPr/>
        </p:nvGrpSpPr>
        <p:grpSpPr>
          <a:xfrm rot="10800000" flipH="1">
            <a:off x="4726552" y="1652799"/>
            <a:ext cx="2724785" cy="350705"/>
            <a:chOff x="198225" y="4390550"/>
            <a:chExt cx="3765075" cy="484600"/>
          </a:xfrm>
          <a:effectLst>
            <a:outerShdw blurRad="50800" dist="50800" dir="5400000" algn="ctr" rotWithShape="0">
              <a:srgbClr val="00B050"/>
            </a:outerShdw>
          </a:effectLst>
        </p:grpSpPr>
        <p:sp>
          <p:nvSpPr>
            <p:cNvPr id="926" name="Google Shape;926;p76">
              <a:extLst>
                <a:ext uri="{FF2B5EF4-FFF2-40B4-BE49-F238E27FC236}">
                  <a16:creationId xmlns:a16="http://schemas.microsoft.com/office/drawing/2014/main" id="{ECA9FEED-20C1-4BCB-0EEB-4CEB6B4F9A38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rgbClr val="00B05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6">
              <a:extLst>
                <a:ext uri="{FF2B5EF4-FFF2-40B4-BE49-F238E27FC236}">
                  <a16:creationId xmlns:a16="http://schemas.microsoft.com/office/drawing/2014/main" id="{FD4AFBCA-DAFA-48E6-35BC-47A58897074B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B05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C4DD6F0-6F54-D76B-0569-1DA12AA1F52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848591" y="2611782"/>
            <a:ext cx="2505600" cy="1262100"/>
          </a:xfrm>
        </p:spPr>
        <p:txBody>
          <a:bodyPr/>
          <a:lstStyle/>
          <a:p>
            <a:pPr algn="l"/>
            <a:r>
              <a:rPr lang="en-US"/>
              <a:t>Less responsive due to buffering/merging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5BA693-00CE-0463-799C-ED3297BA0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1309" y="2612075"/>
            <a:ext cx="2505600" cy="1262100"/>
          </a:xfrm>
        </p:spPr>
        <p:txBody>
          <a:bodyPr/>
          <a:lstStyle/>
          <a:p>
            <a:r>
              <a:rPr lang="en-US"/>
              <a:t> Highly responsive, better for live systems </a:t>
            </a:r>
          </a:p>
        </p:txBody>
      </p:sp>
      <p:sp>
        <p:nvSpPr>
          <p:cNvPr id="6" name="Google Shape;934;p77">
            <a:extLst>
              <a:ext uri="{FF2B5EF4-FFF2-40B4-BE49-F238E27FC236}">
                <a16:creationId xmlns:a16="http://schemas.microsoft.com/office/drawing/2014/main" id="{B73239A2-D196-427C-5B3D-D8C2DA492E69}"/>
              </a:ext>
            </a:extLst>
          </p:cNvPr>
          <p:cNvSpPr txBox="1">
            <a:spLocks/>
          </p:cNvSpPr>
          <p:nvPr/>
        </p:nvSpPr>
        <p:spPr>
          <a:xfrm>
            <a:off x="2774750" y="332198"/>
            <a:ext cx="3903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/>
              <a:t>Real-Time Suitability</a:t>
            </a:r>
          </a:p>
        </p:txBody>
      </p:sp>
      <p:pic>
        <p:nvPicPr>
          <p:cNvPr id="2" name="Picture 1" descr="Download Free Warning Icons in PNG &amp; SVG">
            <a:extLst>
              <a:ext uri="{FF2B5EF4-FFF2-40B4-BE49-F238E27FC236}">
                <a16:creationId xmlns:a16="http://schemas.microsoft.com/office/drawing/2014/main" id="{28136934-163F-5E71-FE25-E4A8976F9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11" y="3089769"/>
            <a:ext cx="374332" cy="3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een circle with a white thumb up symbol&#10;&#10;AI-generated content may be incorrect.">
            <a:extLst>
              <a:ext uri="{FF2B5EF4-FFF2-40B4-BE49-F238E27FC236}">
                <a16:creationId xmlns:a16="http://schemas.microsoft.com/office/drawing/2014/main" id="{F31D519A-A6AC-401E-D1BF-9E0F8973E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332" y="2998450"/>
            <a:ext cx="558900" cy="55890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5B97B197-ED05-4EC0-6C1A-07FFCE9B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7" y="1140765"/>
            <a:ext cx="750849" cy="75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Overlap - Free edit tools icons">
            <a:extLst>
              <a:ext uri="{FF2B5EF4-FFF2-40B4-BE49-F238E27FC236}">
                <a16:creationId xmlns:a16="http://schemas.microsoft.com/office/drawing/2014/main" id="{7B9A48B0-FA9B-FB8A-774E-9E92C410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12" y="1163850"/>
            <a:ext cx="699703" cy="6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80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4"/>
          <p:cNvSpPr/>
          <p:nvPr/>
        </p:nvSpPr>
        <p:spPr>
          <a:xfrm>
            <a:off x="-727100" y="-456925"/>
            <a:ext cx="3636300" cy="36363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74"/>
          <p:cNvGrpSpPr/>
          <p:nvPr/>
        </p:nvGrpSpPr>
        <p:grpSpPr>
          <a:xfrm>
            <a:off x="603881" y="1831258"/>
            <a:ext cx="6302441" cy="2750641"/>
            <a:chOff x="713100" y="1597775"/>
            <a:chExt cx="5712625" cy="3217500"/>
          </a:xfrm>
        </p:grpSpPr>
        <p:sp>
          <p:nvSpPr>
            <p:cNvPr id="871" name="Google Shape;871;p74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4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74"/>
          <p:cNvSpPr txBox="1">
            <a:spLocks noGrp="1"/>
          </p:cNvSpPr>
          <p:nvPr>
            <p:ph type="title"/>
          </p:nvPr>
        </p:nvSpPr>
        <p:spPr>
          <a:xfrm>
            <a:off x="1044900" y="2044827"/>
            <a:ext cx="29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Segments ?</a:t>
            </a:r>
            <a:endParaRPr/>
          </a:p>
        </p:txBody>
      </p:sp>
      <p:sp>
        <p:nvSpPr>
          <p:cNvPr id="874" name="Google Shape;874;p74"/>
          <p:cNvSpPr txBox="1">
            <a:spLocks noGrp="1"/>
          </p:cNvSpPr>
          <p:nvPr>
            <p:ph type="subTitle" idx="1"/>
          </p:nvPr>
        </p:nvSpPr>
        <p:spPr>
          <a:xfrm>
            <a:off x="1055659" y="2770677"/>
            <a:ext cx="5540032" cy="686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In our queue-based method, instead of cutting the audio at fixed time intervals</a:t>
            </a:r>
          </a:p>
          <a:p>
            <a:pPr marL="0" lvl="0" indent="0"/>
            <a:endParaRPr lang="en-US"/>
          </a:p>
        </p:txBody>
      </p:sp>
      <p:grpSp>
        <p:nvGrpSpPr>
          <p:cNvPr id="876" name="Google Shape;876;p74"/>
          <p:cNvGrpSpPr/>
          <p:nvPr/>
        </p:nvGrpSpPr>
        <p:grpSpPr>
          <a:xfrm>
            <a:off x="3327675" y="831488"/>
            <a:ext cx="1154625" cy="430500"/>
            <a:chOff x="4042650" y="642025"/>
            <a:chExt cx="1154625" cy="430500"/>
          </a:xfrm>
        </p:grpSpPr>
        <p:sp>
          <p:nvSpPr>
            <p:cNvPr id="877" name="Google Shape;877;p7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3" name="Google Shape;8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4;p74">
            <a:extLst>
              <a:ext uri="{FF2B5EF4-FFF2-40B4-BE49-F238E27FC236}">
                <a16:creationId xmlns:a16="http://schemas.microsoft.com/office/drawing/2014/main" id="{3C769C0F-2D3C-E74E-8ECC-736F60085A23}"/>
              </a:ext>
            </a:extLst>
          </p:cNvPr>
          <p:cNvSpPr txBox="1">
            <a:spLocks/>
          </p:cNvSpPr>
          <p:nvPr/>
        </p:nvSpPr>
        <p:spPr>
          <a:xfrm>
            <a:off x="1044900" y="3424783"/>
            <a:ext cx="5540032" cy="68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/>
              <a:t>we rely on </a:t>
            </a:r>
            <a:r>
              <a:rPr lang="en-US" b="1"/>
              <a:t>Whisper’s VAD (Voice Activity Detection)</a:t>
            </a:r>
            <a:r>
              <a:rPr lang="en-US"/>
              <a:t> to detect </a:t>
            </a:r>
            <a:r>
              <a:rPr lang="en-US" b="1"/>
              <a:t>natural pauses</a:t>
            </a:r>
            <a:r>
              <a:rPr lang="en-US"/>
              <a:t>.</a:t>
            </a:r>
          </a:p>
        </p:txBody>
      </p:sp>
      <p:pic>
        <p:nvPicPr>
          <p:cNvPr id="6" name="Picture 5" descr="A sign with a red circle and a black background&#10;&#10;AI-generated content may be incorrect.">
            <a:extLst>
              <a:ext uri="{FF2B5EF4-FFF2-40B4-BE49-F238E27FC236}">
                <a16:creationId xmlns:a16="http://schemas.microsoft.com/office/drawing/2014/main" id="{53C088EE-126F-6B7C-8747-E35F6BB0B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674" y="48033"/>
            <a:ext cx="2427909" cy="2427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" grpId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5"/>
          <p:cNvSpPr/>
          <p:nvPr/>
        </p:nvSpPr>
        <p:spPr>
          <a:xfrm>
            <a:off x="713099" y="955749"/>
            <a:ext cx="7579175" cy="361146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5"/>
          <p:cNvSpPr/>
          <p:nvPr/>
        </p:nvSpPr>
        <p:spPr>
          <a:xfrm>
            <a:off x="851725" y="1094349"/>
            <a:ext cx="7605012" cy="361146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5"/>
          <p:cNvSpPr txBox="1">
            <a:spLocks noGrp="1"/>
          </p:cNvSpPr>
          <p:nvPr>
            <p:ph type="title"/>
          </p:nvPr>
        </p:nvSpPr>
        <p:spPr>
          <a:xfrm>
            <a:off x="1067868" y="1161047"/>
            <a:ext cx="459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91" name="Google Shape;691;p65"/>
          <p:cNvSpPr txBox="1">
            <a:spLocks noGrp="1"/>
          </p:cNvSpPr>
          <p:nvPr>
            <p:ph type="subTitle" idx="1"/>
          </p:nvPr>
        </p:nvSpPr>
        <p:spPr>
          <a:xfrm>
            <a:off x="1067868" y="1987385"/>
            <a:ext cx="6213698" cy="2225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/>
              <a:t>In a world increasingly reliant on video content for communication, education, and entertainment, language barriers pose a significant challenge to inclusivity and accessibility. </a:t>
            </a:r>
          </a:p>
          <a:p>
            <a:pPr marL="0" lvl="0" indent="0"/>
            <a:endParaRPr lang="en-US"/>
          </a:p>
          <a:p>
            <a:pPr marL="0" lvl="0" indent="0"/>
            <a:r>
              <a:rPr lang="en-US"/>
              <a:t>Millions of non-native speakers struggle to understand foreign-language videos, limiting their access to global media and learning opportunities.</a:t>
            </a:r>
          </a:p>
        </p:txBody>
      </p:sp>
      <p:grpSp>
        <p:nvGrpSpPr>
          <p:cNvPr id="692" name="Google Shape;692;p65"/>
          <p:cNvGrpSpPr/>
          <p:nvPr/>
        </p:nvGrpSpPr>
        <p:grpSpPr>
          <a:xfrm rot="5400000">
            <a:off x="346657" y="791272"/>
            <a:ext cx="871512" cy="467554"/>
            <a:chOff x="773350" y="518000"/>
            <a:chExt cx="2757950" cy="1479600"/>
          </a:xfrm>
        </p:grpSpPr>
        <p:sp>
          <p:nvSpPr>
            <p:cNvPr id="693" name="Google Shape;693;p65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5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5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3" name="Google Shape;3703;p115"/>
          <p:cNvGrpSpPr/>
          <p:nvPr/>
        </p:nvGrpSpPr>
        <p:grpSpPr>
          <a:xfrm>
            <a:off x="5194995" y="2657337"/>
            <a:ext cx="693483" cy="695908"/>
            <a:chOff x="2601750" y="1612625"/>
            <a:chExt cx="1123050" cy="1127525"/>
          </a:xfrm>
        </p:grpSpPr>
        <p:sp>
          <p:nvSpPr>
            <p:cNvPr id="3704" name="Google Shape;3704;p115"/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15"/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9" name="Google Shape;3709;p115"/>
          <p:cNvGrpSpPr/>
          <p:nvPr/>
        </p:nvGrpSpPr>
        <p:grpSpPr>
          <a:xfrm>
            <a:off x="3255429" y="2657337"/>
            <a:ext cx="693483" cy="695908"/>
            <a:chOff x="2601750" y="1612625"/>
            <a:chExt cx="1123050" cy="1127525"/>
          </a:xfrm>
        </p:grpSpPr>
        <p:sp>
          <p:nvSpPr>
            <p:cNvPr id="3710" name="Google Shape;3710;p115"/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15"/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2" name="Google Shape;3712;p115"/>
          <p:cNvSpPr/>
          <p:nvPr/>
        </p:nvSpPr>
        <p:spPr>
          <a:xfrm>
            <a:off x="3094425" y="1370800"/>
            <a:ext cx="2955300" cy="512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Queue-Based</a:t>
            </a:r>
          </a:p>
        </p:txBody>
      </p:sp>
      <p:sp>
        <p:nvSpPr>
          <p:cNvPr id="3713" name="Google Shape;3713;p115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(Segment Queue)</a:t>
            </a:r>
            <a:endParaRPr/>
          </a:p>
        </p:txBody>
      </p:sp>
      <p:cxnSp>
        <p:nvCxnSpPr>
          <p:cNvPr id="3714" name="Google Shape;3714;p115"/>
          <p:cNvCxnSpPr>
            <a:stCxn id="3712" idx="1"/>
            <a:endCxn id="3710" idx="3"/>
          </p:cNvCxnSpPr>
          <p:nvPr/>
        </p:nvCxnSpPr>
        <p:spPr>
          <a:xfrm rot="5400000">
            <a:off x="3686175" y="1771300"/>
            <a:ext cx="774300" cy="9975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0" name="Google Shape;3720;p115"/>
          <p:cNvSpPr txBox="1">
            <a:spLocks noGrp="1"/>
          </p:cNvSpPr>
          <p:nvPr>
            <p:ph type="subTitle" idx="4294967295"/>
          </p:nvPr>
        </p:nvSpPr>
        <p:spPr>
          <a:xfrm>
            <a:off x="2341852" y="4038775"/>
            <a:ext cx="2203014" cy="26582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/>
              <a:t>translation quality</a:t>
            </a:r>
            <a:endParaRPr sz="1800"/>
          </a:p>
        </p:txBody>
      </p:sp>
      <p:sp>
        <p:nvSpPr>
          <p:cNvPr id="3721" name="Google Shape;3721;p115"/>
          <p:cNvSpPr txBox="1">
            <a:spLocks noGrp="1"/>
          </p:cNvSpPr>
          <p:nvPr>
            <p:ph type="subTitle" idx="4294967295"/>
          </p:nvPr>
        </p:nvSpPr>
        <p:spPr>
          <a:xfrm>
            <a:off x="4599136" y="4078433"/>
            <a:ext cx="2136107" cy="25500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600"/>
              <a:t>subtitle readability</a:t>
            </a:r>
            <a:endParaRPr sz="1600"/>
          </a:p>
        </p:txBody>
      </p:sp>
      <p:sp>
        <p:nvSpPr>
          <p:cNvPr id="3722" name="Google Shape;3722;p115"/>
          <p:cNvSpPr txBox="1">
            <a:spLocks noGrp="1"/>
          </p:cNvSpPr>
          <p:nvPr>
            <p:ph type="subTitle" idx="4294967295"/>
          </p:nvPr>
        </p:nvSpPr>
        <p:spPr>
          <a:xfrm>
            <a:off x="2416097" y="3431500"/>
            <a:ext cx="4075673" cy="5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en-US" sz="2400" b="1" i="1" u="sng"/>
              <a:t>Improvement </a:t>
            </a:r>
            <a:endParaRPr sz="2100" b="1" i="1" u="sng">
              <a:solidFill>
                <a:schemeClr val="accent5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725" name="Google Shape;3725;p115"/>
          <p:cNvCxnSpPr>
            <a:cxnSpLocks/>
            <a:stCxn id="3704" idx="3"/>
            <a:endCxn id="3712" idx="1"/>
          </p:cNvCxnSpPr>
          <p:nvPr/>
        </p:nvCxnSpPr>
        <p:spPr>
          <a:xfrm rot="5400000" flipH="1">
            <a:off x="4655845" y="1799187"/>
            <a:ext cx="774300" cy="9420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26" name="Google Shape;3726;p115"/>
          <p:cNvGrpSpPr/>
          <p:nvPr/>
        </p:nvGrpSpPr>
        <p:grpSpPr>
          <a:xfrm>
            <a:off x="3419036" y="2822151"/>
            <a:ext cx="366269" cy="366269"/>
            <a:chOff x="-65131525" y="2281350"/>
            <a:chExt cx="316650" cy="316650"/>
          </a:xfrm>
        </p:grpSpPr>
        <p:sp>
          <p:nvSpPr>
            <p:cNvPr id="3727" name="Google Shape;3727;p115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15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9" name="Google Shape;3729;p115"/>
          <p:cNvGrpSpPr/>
          <p:nvPr/>
        </p:nvGrpSpPr>
        <p:grpSpPr>
          <a:xfrm>
            <a:off x="5357243" y="2823452"/>
            <a:ext cx="368987" cy="363666"/>
            <a:chOff x="-64774725" y="1916550"/>
            <a:chExt cx="319000" cy="314400"/>
          </a:xfrm>
        </p:grpSpPr>
        <p:sp>
          <p:nvSpPr>
            <p:cNvPr id="3730" name="Google Shape;3730;p115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15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2"/>
          <p:cNvSpPr txBox="1">
            <a:spLocks noGrp="1"/>
          </p:cNvSpPr>
          <p:nvPr>
            <p:ph type="title"/>
          </p:nvPr>
        </p:nvSpPr>
        <p:spPr>
          <a:xfrm>
            <a:off x="-671405" y="237983"/>
            <a:ext cx="76874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i="1"/>
              <a:t>Improving speed and efficiency</a:t>
            </a:r>
            <a:endParaRPr sz="2000"/>
          </a:p>
        </p:txBody>
      </p:sp>
      <p:sp>
        <p:nvSpPr>
          <p:cNvPr id="810" name="Google Shape;810;p72"/>
          <p:cNvSpPr/>
          <p:nvPr/>
        </p:nvSpPr>
        <p:spPr>
          <a:xfrm>
            <a:off x="2404135" y="1240149"/>
            <a:ext cx="4493021" cy="11820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rgbClr val="FF0000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2"/>
          <p:cNvSpPr/>
          <p:nvPr/>
        </p:nvSpPr>
        <p:spPr>
          <a:xfrm>
            <a:off x="3030187" y="2721352"/>
            <a:ext cx="5823988" cy="1237028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rgbClr val="00B050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72"/>
          <p:cNvSpPr txBox="1">
            <a:spLocks noGrp="1"/>
          </p:cNvSpPr>
          <p:nvPr>
            <p:ph type="subTitle" idx="1"/>
          </p:nvPr>
        </p:nvSpPr>
        <p:spPr>
          <a:xfrm>
            <a:off x="2685789" y="1455649"/>
            <a:ext cx="4330302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i="1">
                <a:solidFill>
                  <a:schemeClr val="bg1"/>
                </a:solidFill>
                <a:highlight>
                  <a:srgbClr val="FF0000"/>
                </a:highlight>
              </a:rPr>
              <a:t>High load, slower response times</a:t>
            </a:r>
          </a:p>
          <a:p>
            <a:pPr marL="0" lvl="0" indent="0"/>
            <a:endParaRPr lang="en-US" b="1" i="1">
              <a:solidFill>
                <a:schemeClr val="bg1"/>
              </a:solidFill>
              <a:highlight>
                <a:srgbClr val="FF0000"/>
              </a:highlight>
            </a:endParaRPr>
          </a:p>
          <a:p>
            <a:pPr marL="0" lvl="0" indent="0"/>
            <a:r>
              <a:rPr lang="en-US" b="1" i="1">
                <a:solidFill>
                  <a:schemeClr val="bg1"/>
                </a:solidFill>
                <a:highlight>
                  <a:srgbClr val="FF0000"/>
                </a:highlight>
              </a:rPr>
              <a:t>Affected system performance, especially during real-time transcription</a:t>
            </a:r>
            <a:endParaRPr b="1" i="1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815" name="Google Shape;815;p72"/>
          <p:cNvSpPr txBox="1">
            <a:spLocks noGrp="1"/>
          </p:cNvSpPr>
          <p:nvPr>
            <p:ph type="subTitle" idx="4"/>
          </p:nvPr>
        </p:nvSpPr>
        <p:spPr>
          <a:xfrm>
            <a:off x="3349147" y="2765651"/>
            <a:ext cx="5202349" cy="11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>
                <a:highlight>
                  <a:srgbClr val="008000"/>
                </a:highlight>
              </a:rPr>
              <a:t>Used GPU-enabled versions of Faster-Whisper and </a:t>
            </a:r>
            <a:r>
              <a:rPr lang="en-US" err="1">
                <a:highlight>
                  <a:srgbClr val="008000"/>
                </a:highlight>
              </a:rPr>
              <a:t>MarianMT</a:t>
            </a:r>
            <a:endParaRPr lang="en-US">
              <a:highlight>
                <a:srgbClr val="008000"/>
              </a:highlight>
            </a:endParaRPr>
          </a:p>
          <a:p>
            <a:pPr marL="0" lvl="0" indent="0"/>
            <a:endParaRPr lang="en-US">
              <a:highlight>
                <a:srgbClr val="008000"/>
              </a:highlight>
            </a:endParaRPr>
          </a:p>
          <a:p>
            <a:pPr marL="0" lvl="0" indent="0"/>
            <a:r>
              <a:rPr lang="en-US">
                <a:highlight>
                  <a:srgbClr val="008000"/>
                </a:highlight>
              </a:rPr>
              <a:t>Achieved significant reduction in processing time</a:t>
            </a:r>
          </a:p>
          <a:p>
            <a:pPr marL="0" lvl="0" indent="0"/>
            <a:endParaRPr lang="en-US">
              <a:highlight>
                <a:srgbClr val="008000"/>
              </a:highlight>
            </a:endParaRPr>
          </a:p>
          <a:p>
            <a:pPr marL="0" lvl="0" indent="0"/>
            <a:r>
              <a:rPr lang="en-US">
                <a:highlight>
                  <a:srgbClr val="008000"/>
                </a:highlight>
              </a:rPr>
              <a:t>Improved real-time responsiveness and user experience</a:t>
            </a:r>
            <a:endParaRPr>
              <a:highlight>
                <a:srgbClr val="008000"/>
              </a:highlight>
            </a:endParaRPr>
          </a:p>
        </p:txBody>
      </p:sp>
      <p:grpSp>
        <p:nvGrpSpPr>
          <p:cNvPr id="816" name="Google Shape;816;p72"/>
          <p:cNvGrpSpPr/>
          <p:nvPr/>
        </p:nvGrpSpPr>
        <p:grpSpPr>
          <a:xfrm flipH="1">
            <a:off x="-230" y="3862824"/>
            <a:ext cx="2947684" cy="527672"/>
            <a:chOff x="1358103" y="3291921"/>
            <a:chExt cx="3368397" cy="603054"/>
          </a:xfrm>
        </p:grpSpPr>
        <p:sp>
          <p:nvSpPr>
            <p:cNvPr id="817" name="Google Shape;817;p72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72"/>
          <p:cNvGrpSpPr/>
          <p:nvPr/>
        </p:nvGrpSpPr>
        <p:grpSpPr>
          <a:xfrm rot="10800000" flipH="1">
            <a:off x="6196320" y="1399361"/>
            <a:ext cx="2947684" cy="527672"/>
            <a:chOff x="1358103" y="3291921"/>
            <a:chExt cx="3368397" cy="603054"/>
          </a:xfrm>
        </p:grpSpPr>
        <p:sp>
          <p:nvSpPr>
            <p:cNvPr id="820" name="Google Shape;820;p72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2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72"/>
          <p:cNvGrpSpPr/>
          <p:nvPr/>
        </p:nvGrpSpPr>
        <p:grpSpPr>
          <a:xfrm>
            <a:off x="7827710" y="4530982"/>
            <a:ext cx="943732" cy="306757"/>
            <a:chOff x="7827710" y="4530982"/>
            <a:chExt cx="943732" cy="306757"/>
          </a:xfrm>
        </p:grpSpPr>
        <p:grpSp>
          <p:nvGrpSpPr>
            <p:cNvPr id="823" name="Google Shape;823;p72"/>
            <p:cNvGrpSpPr/>
            <p:nvPr/>
          </p:nvGrpSpPr>
          <p:grpSpPr>
            <a:xfrm>
              <a:off x="7827710" y="4530982"/>
              <a:ext cx="943732" cy="63948"/>
              <a:chOff x="3779200" y="1371600"/>
              <a:chExt cx="1615980" cy="109500"/>
            </a:xfrm>
          </p:grpSpPr>
          <p:sp>
            <p:nvSpPr>
              <p:cNvPr id="824" name="Google Shape;824;p72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72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72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72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72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9" name="Google Shape;829;p72"/>
            <p:cNvGrpSpPr/>
            <p:nvPr/>
          </p:nvGrpSpPr>
          <p:grpSpPr>
            <a:xfrm>
              <a:off x="7827710" y="4773790"/>
              <a:ext cx="943732" cy="63948"/>
              <a:chOff x="3779200" y="1371600"/>
              <a:chExt cx="1615980" cy="109500"/>
            </a:xfrm>
          </p:grpSpPr>
          <p:sp>
            <p:nvSpPr>
              <p:cNvPr id="830" name="Google Shape;830;p72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72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72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72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72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5" name="Google Shape;835;p72"/>
          <p:cNvSpPr/>
          <p:nvPr/>
        </p:nvSpPr>
        <p:spPr>
          <a:xfrm rot="10800000" flipH="1">
            <a:off x="289825" y="2343925"/>
            <a:ext cx="1518900" cy="1518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 descr="Cpu - Free computer icons">
            <a:extLst>
              <a:ext uri="{FF2B5EF4-FFF2-40B4-BE49-F238E27FC236}">
                <a16:creationId xmlns:a16="http://schemas.microsoft.com/office/drawing/2014/main" id="{8B168ED1-4182-EFCB-14B5-B78D553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8" y="637013"/>
            <a:ext cx="1747024" cy="174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8465096-0D28-80C1-26D0-847D6E15DEBF}"/>
              </a:ext>
            </a:extLst>
          </p:cNvPr>
          <p:cNvCxnSpPr>
            <a:cxnSpLocks/>
            <a:stCxn id="810" idx="3"/>
          </p:cNvCxnSpPr>
          <p:nvPr/>
        </p:nvCxnSpPr>
        <p:spPr>
          <a:xfrm rot="16200000" flipH="1">
            <a:off x="5058573" y="832222"/>
            <a:ext cx="1430656" cy="2246511"/>
          </a:xfrm>
          <a:prstGeom prst="curvedConnector4">
            <a:avLst>
              <a:gd name="adj1" fmla="val -39882"/>
              <a:gd name="adj2" fmla="val 162875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Picture 24" descr="A colorful television with a black background&#10;&#10;AI-generated content may be incorrect.">
            <a:extLst>
              <a:ext uri="{FF2B5EF4-FFF2-40B4-BE49-F238E27FC236}">
                <a16:creationId xmlns:a16="http://schemas.microsoft.com/office/drawing/2014/main" id="{AA8C5A8F-F392-5F18-530F-F61E4A835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81" y="3845838"/>
            <a:ext cx="1284949" cy="1284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an eye patch&#10;&#10;AI-generated content may be incorrect.">
            <a:extLst>
              <a:ext uri="{FF2B5EF4-FFF2-40B4-BE49-F238E27FC236}">
                <a16:creationId xmlns:a16="http://schemas.microsoft.com/office/drawing/2014/main" id="{8A27A6AE-9768-DF21-0989-6DD67D3D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8" y="948549"/>
            <a:ext cx="4958998" cy="2768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01FFC-6681-1B42-908A-D53C15F0A9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06"/>
          <a:stretch>
            <a:fillRect/>
          </a:stretch>
        </p:blipFill>
        <p:spPr>
          <a:xfrm>
            <a:off x="5382323" y="169124"/>
            <a:ext cx="3650166" cy="2053218"/>
          </a:xfrm>
          <a:prstGeom prst="rect">
            <a:avLst/>
          </a:prstGeom>
        </p:spPr>
      </p:pic>
      <p:pic>
        <p:nvPicPr>
          <p:cNvPr id="12" name="Picture 11" descr="A white robot with blue eyes&#10;&#10;AI-generated content may be incorrect.">
            <a:extLst>
              <a:ext uri="{FF2B5EF4-FFF2-40B4-BE49-F238E27FC236}">
                <a16:creationId xmlns:a16="http://schemas.microsoft.com/office/drawing/2014/main" id="{3BEBAF16-8392-9AA8-1508-F85AB10AA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619" y="2487651"/>
            <a:ext cx="1132313" cy="1132313"/>
          </a:xfrm>
          <a:prstGeom prst="rect">
            <a:avLst/>
          </a:prstGeom>
        </p:spPr>
      </p:pic>
      <p:sp>
        <p:nvSpPr>
          <p:cNvPr id="15" name="Google Shape;3713;p115">
            <a:extLst>
              <a:ext uri="{FF2B5EF4-FFF2-40B4-BE49-F238E27FC236}">
                <a16:creationId xmlns:a16="http://schemas.microsoft.com/office/drawing/2014/main" id="{4244807A-0194-8A6A-BC71-E16341BC5C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18576" y="3600972"/>
            <a:ext cx="3777659" cy="495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/>
              <a:t>Real-Time Factor (RTF) </a:t>
            </a:r>
            <a:r>
              <a:rPr lang="en-US" sz="1800">
                <a:highlight>
                  <a:srgbClr val="008000"/>
                </a:highlight>
              </a:rPr>
              <a:t>~0.159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9264BA5-2A57-A6EF-297C-E4F2254C5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806858"/>
              </p:ext>
            </p:extLst>
          </p:nvPr>
        </p:nvGraphicFramePr>
        <p:xfrm>
          <a:off x="987851" y="4194951"/>
          <a:ext cx="6416558" cy="609570"/>
        </p:xfrm>
        <a:graphic>
          <a:graphicData uri="http://schemas.openxmlformats.org/drawingml/2006/table">
            <a:tbl>
              <a:tblPr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tableStyleId>{CFF731E2-4A1E-4D7D-AE94-CA5A7C080D9F}</a:tableStyleId>
              </a:tblPr>
              <a:tblGrid>
                <a:gridCol w="2239353">
                  <a:extLst>
                    <a:ext uri="{9D8B030D-6E8A-4147-A177-3AD203B41FA5}">
                      <a16:colId xmlns:a16="http://schemas.microsoft.com/office/drawing/2014/main" val="3768936815"/>
                    </a:ext>
                  </a:extLst>
                </a:gridCol>
                <a:gridCol w="4177205">
                  <a:extLst>
                    <a:ext uri="{9D8B030D-6E8A-4147-A177-3AD203B41FA5}">
                      <a16:colId xmlns:a16="http://schemas.microsoft.com/office/drawing/2014/main" val="1441686473"/>
                    </a:ext>
                  </a:extLst>
                </a:gridCol>
              </a:tblGrid>
              <a:tr h="5386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Average Processing Time </a:t>
                      </a:r>
                      <a:endParaRPr sz="14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>
                        <a:alpha val="37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20 Minutes per 2-hour video</a:t>
                      </a:r>
                      <a:endParaRPr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>
                        <a:alpha val="379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3152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>
          <a:extLst>
            <a:ext uri="{FF2B5EF4-FFF2-40B4-BE49-F238E27FC236}">
              <a16:creationId xmlns:a16="http://schemas.microsoft.com/office/drawing/2014/main" id="{D5E28C20-422B-D207-77E1-AFA76919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>
            <a:extLst>
              <a:ext uri="{FF2B5EF4-FFF2-40B4-BE49-F238E27FC236}">
                <a16:creationId xmlns:a16="http://schemas.microsoft.com/office/drawing/2014/main" id="{A060B99D-D9A1-5E2B-2F23-590150415E84}"/>
              </a:ext>
            </a:extLst>
          </p:cNvPr>
          <p:cNvSpPr/>
          <p:nvPr/>
        </p:nvSpPr>
        <p:spPr>
          <a:xfrm>
            <a:off x="3850050" y="1091575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>
            <a:extLst>
              <a:ext uri="{FF2B5EF4-FFF2-40B4-BE49-F238E27FC236}">
                <a16:creationId xmlns:a16="http://schemas.microsoft.com/office/drawing/2014/main" id="{7BE4A848-2DAE-2444-1D9C-24C25BAE0094}"/>
              </a:ext>
            </a:extLst>
          </p:cNvPr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>
            <a:extLst>
              <a:ext uri="{FF2B5EF4-FFF2-40B4-BE49-F238E27FC236}">
                <a16:creationId xmlns:a16="http://schemas.microsoft.com/office/drawing/2014/main" id="{36458B2A-3B0C-A24B-5392-21D0444C1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5932" y="2559401"/>
            <a:ext cx="6432813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/>
              <a:t>Future Work</a:t>
            </a:r>
            <a:endParaRPr/>
          </a:p>
        </p:txBody>
      </p:sp>
      <p:sp>
        <p:nvSpPr>
          <p:cNvPr id="986" name="Google Shape;986;p80">
            <a:extLst>
              <a:ext uri="{FF2B5EF4-FFF2-40B4-BE49-F238E27FC236}">
                <a16:creationId xmlns:a16="http://schemas.microsoft.com/office/drawing/2014/main" id="{F2F056C0-BDC5-D72B-400C-FA65CD5BACE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</a:t>
            </a:r>
            <a:endParaRPr dirty="0"/>
          </a:p>
        </p:txBody>
      </p:sp>
      <p:grpSp>
        <p:nvGrpSpPr>
          <p:cNvPr id="988" name="Google Shape;988;p80">
            <a:extLst>
              <a:ext uri="{FF2B5EF4-FFF2-40B4-BE49-F238E27FC236}">
                <a16:creationId xmlns:a16="http://schemas.microsoft.com/office/drawing/2014/main" id="{1EB5819F-D0AD-EEAA-2DE1-344EDA4373D9}"/>
              </a:ext>
            </a:extLst>
          </p:cNvPr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>
              <a:extLst>
                <a:ext uri="{FF2B5EF4-FFF2-40B4-BE49-F238E27FC236}">
                  <a16:creationId xmlns:a16="http://schemas.microsoft.com/office/drawing/2014/main" id="{BB7663A4-BA0C-A97E-6C84-542FF592C5BA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>
              <a:extLst>
                <a:ext uri="{FF2B5EF4-FFF2-40B4-BE49-F238E27FC236}">
                  <a16:creationId xmlns:a16="http://schemas.microsoft.com/office/drawing/2014/main" id="{98BCD134-B324-DDA6-BAD4-8990685EA352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>
              <a:extLst>
                <a:ext uri="{FF2B5EF4-FFF2-40B4-BE49-F238E27FC236}">
                  <a16:creationId xmlns:a16="http://schemas.microsoft.com/office/drawing/2014/main" id="{DC1BBEDE-E33C-3541-8D87-499524DB0C32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>
              <a:extLst>
                <a:ext uri="{FF2B5EF4-FFF2-40B4-BE49-F238E27FC236}">
                  <a16:creationId xmlns:a16="http://schemas.microsoft.com/office/drawing/2014/main" id="{BC0321DF-8028-6DA8-6FE8-D101175A8F6C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>
              <a:extLst>
                <a:ext uri="{FF2B5EF4-FFF2-40B4-BE49-F238E27FC236}">
                  <a16:creationId xmlns:a16="http://schemas.microsoft.com/office/drawing/2014/main" id="{1D5A2249-E57C-74D8-4EA1-70C81D08757A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>
              <a:extLst>
                <a:ext uri="{FF2B5EF4-FFF2-40B4-BE49-F238E27FC236}">
                  <a16:creationId xmlns:a16="http://schemas.microsoft.com/office/drawing/2014/main" id="{5E95C85F-98BB-609D-FD62-A811CE23E039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>
            <a:extLst>
              <a:ext uri="{FF2B5EF4-FFF2-40B4-BE49-F238E27FC236}">
                <a16:creationId xmlns:a16="http://schemas.microsoft.com/office/drawing/2014/main" id="{C78E8C8E-6627-24EF-A515-1CDC89858A7E}"/>
              </a:ext>
            </a:extLst>
          </p:cNvPr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>
              <a:extLst>
                <a:ext uri="{FF2B5EF4-FFF2-40B4-BE49-F238E27FC236}">
                  <a16:creationId xmlns:a16="http://schemas.microsoft.com/office/drawing/2014/main" id="{F279B4D4-137B-00B8-5923-FF64E66AD7FF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>
              <a:extLst>
                <a:ext uri="{FF2B5EF4-FFF2-40B4-BE49-F238E27FC236}">
                  <a16:creationId xmlns:a16="http://schemas.microsoft.com/office/drawing/2014/main" id="{DCFA6DF2-ED24-3C08-228D-C34ECF4C4B6F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>
              <a:extLst>
                <a:ext uri="{FF2B5EF4-FFF2-40B4-BE49-F238E27FC236}">
                  <a16:creationId xmlns:a16="http://schemas.microsoft.com/office/drawing/2014/main" id="{DA48C0F0-A01B-FB86-F01B-D9A59E42321F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>
              <a:extLst>
                <a:ext uri="{FF2B5EF4-FFF2-40B4-BE49-F238E27FC236}">
                  <a16:creationId xmlns:a16="http://schemas.microsoft.com/office/drawing/2014/main" id="{F22295B3-5EFD-6804-3722-EF4860932200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>
              <a:extLst>
                <a:ext uri="{FF2B5EF4-FFF2-40B4-BE49-F238E27FC236}">
                  <a16:creationId xmlns:a16="http://schemas.microsoft.com/office/drawing/2014/main" id="{088C95C0-0572-F4A9-253F-CC45EE4D6099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>
              <a:extLst>
                <a:ext uri="{FF2B5EF4-FFF2-40B4-BE49-F238E27FC236}">
                  <a16:creationId xmlns:a16="http://schemas.microsoft.com/office/drawing/2014/main" id="{9346E4D4-7D2E-1935-2DF4-5D43D3D6E03D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>
            <a:extLst>
              <a:ext uri="{FF2B5EF4-FFF2-40B4-BE49-F238E27FC236}">
                <a16:creationId xmlns:a16="http://schemas.microsoft.com/office/drawing/2014/main" id="{8954F878-B513-AF71-B0AF-975A3341592E}"/>
              </a:ext>
            </a:extLst>
          </p:cNvPr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>
              <a:extLst>
                <a:ext uri="{FF2B5EF4-FFF2-40B4-BE49-F238E27FC236}">
                  <a16:creationId xmlns:a16="http://schemas.microsoft.com/office/drawing/2014/main" id="{08AA4E81-3CB5-92BC-B169-550AFF7EA047}"/>
                </a:ext>
              </a:extLst>
            </p:cNvPr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>
                <a:extLst>
                  <a:ext uri="{FF2B5EF4-FFF2-40B4-BE49-F238E27FC236}">
                    <a16:creationId xmlns:a16="http://schemas.microsoft.com/office/drawing/2014/main" id="{027DFA8C-7ACB-8244-1A6C-AD94BD661885}"/>
                  </a:ext>
                </a:extLst>
              </p:cNvPr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>
                <a:extLst>
                  <a:ext uri="{FF2B5EF4-FFF2-40B4-BE49-F238E27FC236}">
                    <a16:creationId xmlns:a16="http://schemas.microsoft.com/office/drawing/2014/main" id="{7504A788-6A33-BB8B-6C9D-A16D4C7AB4AD}"/>
                  </a:ext>
                </a:extLst>
              </p:cNvPr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>
              <a:extLst>
                <a:ext uri="{FF2B5EF4-FFF2-40B4-BE49-F238E27FC236}">
                  <a16:creationId xmlns:a16="http://schemas.microsoft.com/office/drawing/2014/main" id="{BAFA3040-ACDA-5F87-2E47-94124DF99D27}"/>
                </a:ext>
              </a:extLst>
            </p:cNvPr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80">
            <a:extLst>
              <a:ext uri="{FF2B5EF4-FFF2-40B4-BE49-F238E27FC236}">
                <a16:creationId xmlns:a16="http://schemas.microsoft.com/office/drawing/2014/main" id="{4800D2C2-31A6-CA5F-DCA2-5014FCA7DD29}"/>
              </a:ext>
            </a:extLst>
          </p:cNvPr>
          <p:cNvGrpSpPr/>
          <p:nvPr/>
        </p:nvGrpSpPr>
        <p:grpSpPr>
          <a:xfrm rot="-5400000" flipH="1">
            <a:off x="-8062" y="1615409"/>
            <a:ext cx="2595103" cy="395086"/>
            <a:chOff x="779906" y="4390560"/>
            <a:chExt cx="3183394" cy="484590"/>
          </a:xfrm>
        </p:grpSpPr>
        <p:sp>
          <p:nvSpPr>
            <p:cNvPr id="1008" name="Google Shape;1008;p80">
              <a:extLst>
                <a:ext uri="{FF2B5EF4-FFF2-40B4-BE49-F238E27FC236}">
                  <a16:creationId xmlns:a16="http://schemas.microsoft.com/office/drawing/2014/main" id="{77EC6ACB-22EA-F2AE-A0C1-454C8913B69D}"/>
                </a:ext>
              </a:extLst>
            </p:cNvPr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>
              <a:extLst>
                <a:ext uri="{FF2B5EF4-FFF2-40B4-BE49-F238E27FC236}">
                  <a16:creationId xmlns:a16="http://schemas.microsoft.com/office/drawing/2014/main" id="{D50CD136-EF0F-FD63-387C-9BF38ED9A153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2420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96"/>
          <p:cNvSpPr/>
          <p:nvPr/>
        </p:nvSpPr>
        <p:spPr>
          <a:xfrm>
            <a:off x="4281051" y="1102652"/>
            <a:ext cx="581897" cy="581897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96"/>
          <p:cNvSpPr txBox="1">
            <a:spLocks noGrp="1"/>
          </p:cNvSpPr>
          <p:nvPr>
            <p:ph type="title"/>
          </p:nvPr>
        </p:nvSpPr>
        <p:spPr>
          <a:xfrm>
            <a:off x="913287" y="143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398" name="Google Shape;1398;p96"/>
          <p:cNvSpPr txBox="1">
            <a:spLocks noGrp="1"/>
          </p:cNvSpPr>
          <p:nvPr>
            <p:ph type="title" idx="2"/>
          </p:nvPr>
        </p:nvSpPr>
        <p:spPr>
          <a:xfrm>
            <a:off x="4952158" y="1137984"/>
            <a:ext cx="439256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/>
              <a:t>Multilingual subtitle translation </a:t>
            </a:r>
            <a:endParaRPr sz="2000"/>
          </a:p>
        </p:txBody>
      </p:sp>
      <p:sp>
        <p:nvSpPr>
          <p:cNvPr id="1404" name="Google Shape;1404;p96"/>
          <p:cNvSpPr txBox="1">
            <a:spLocks noGrp="1"/>
          </p:cNvSpPr>
          <p:nvPr>
            <p:ph type="title" idx="7"/>
          </p:nvPr>
        </p:nvSpPr>
        <p:spPr>
          <a:xfrm>
            <a:off x="4029244" y="1163354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01</a:t>
            </a:r>
            <a:endParaRPr sz="1800"/>
          </a:p>
        </p:txBody>
      </p:sp>
      <p:grpSp>
        <p:nvGrpSpPr>
          <p:cNvPr id="1407" name="Google Shape;1407;p96"/>
          <p:cNvGrpSpPr/>
          <p:nvPr/>
        </p:nvGrpSpPr>
        <p:grpSpPr>
          <a:xfrm flipH="1">
            <a:off x="-5" y="234586"/>
            <a:ext cx="2947684" cy="527672"/>
            <a:chOff x="1358103" y="3291921"/>
            <a:chExt cx="3368397" cy="603054"/>
          </a:xfrm>
        </p:grpSpPr>
        <p:sp>
          <p:nvSpPr>
            <p:cNvPr id="1408" name="Google Shape;1408;p96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6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0" name="Google Shape;1410;p96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3">
            <a:alphaModFix/>
          </a:blip>
          <a:srcRect l="13279" r="13272"/>
          <a:stretch/>
        </p:blipFill>
        <p:spPr>
          <a:xfrm>
            <a:off x="720000" y="1571500"/>
            <a:ext cx="3085800" cy="2796000"/>
          </a:xfrm>
          <a:prstGeom prst="snip2DiagRect">
            <a:avLst>
              <a:gd name="adj1" fmla="val 0"/>
              <a:gd name="adj2" fmla="val 16667"/>
            </a:avLst>
          </a:prstGeom>
        </p:spPr>
      </p:pic>
      <p:sp>
        <p:nvSpPr>
          <p:cNvPr id="2" name="Google Shape;1394;p96">
            <a:extLst>
              <a:ext uri="{FF2B5EF4-FFF2-40B4-BE49-F238E27FC236}">
                <a16:creationId xmlns:a16="http://schemas.microsoft.com/office/drawing/2014/main" id="{1AF597CF-7254-37F9-D9D1-419F638148C0}"/>
              </a:ext>
            </a:extLst>
          </p:cNvPr>
          <p:cNvSpPr/>
          <p:nvPr/>
        </p:nvSpPr>
        <p:spPr>
          <a:xfrm>
            <a:off x="4281107" y="1895774"/>
            <a:ext cx="581897" cy="581897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04;p96">
            <a:extLst>
              <a:ext uri="{FF2B5EF4-FFF2-40B4-BE49-F238E27FC236}">
                <a16:creationId xmlns:a16="http://schemas.microsoft.com/office/drawing/2014/main" id="{C6ED5E98-1381-85E2-6E68-69DDAFF9F780}"/>
              </a:ext>
            </a:extLst>
          </p:cNvPr>
          <p:cNvSpPr txBox="1">
            <a:spLocks/>
          </p:cNvSpPr>
          <p:nvPr/>
        </p:nvSpPr>
        <p:spPr>
          <a:xfrm>
            <a:off x="4029300" y="1956476"/>
            <a:ext cx="1085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ar-EG" sz="1800"/>
              <a:t>02</a:t>
            </a:r>
            <a:endParaRPr lang="en" sz="1800"/>
          </a:p>
        </p:txBody>
      </p:sp>
      <p:sp>
        <p:nvSpPr>
          <p:cNvPr id="4" name="Google Shape;1394;p96">
            <a:extLst>
              <a:ext uri="{FF2B5EF4-FFF2-40B4-BE49-F238E27FC236}">
                <a16:creationId xmlns:a16="http://schemas.microsoft.com/office/drawing/2014/main" id="{6C690DDB-3F2A-01F7-54AD-4A64C7BDAB85}"/>
              </a:ext>
            </a:extLst>
          </p:cNvPr>
          <p:cNvSpPr/>
          <p:nvPr/>
        </p:nvSpPr>
        <p:spPr>
          <a:xfrm>
            <a:off x="4281107" y="2693304"/>
            <a:ext cx="581897" cy="581897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04;p96">
            <a:extLst>
              <a:ext uri="{FF2B5EF4-FFF2-40B4-BE49-F238E27FC236}">
                <a16:creationId xmlns:a16="http://schemas.microsoft.com/office/drawing/2014/main" id="{8ED283BA-20BC-9BC5-CB8A-E840A6725D7D}"/>
              </a:ext>
            </a:extLst>
          </p:cNvPr>
          <p:cNvSpPr txBox="1">
            <a:spLocks/>
          </p:cNvSpPr>
          <p:nvPr/>
        </p:nvSpPr>
        <p:spPr>
          <a:xfrm>
            <a:off x="4029300" y="2754006"/>
            <a:ext cx="1085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ar-EG" sz="1800"/>
              <a:t>03</a:t>
            </a:r>
            <a:endParaRPr lang="en" sz="1800"/>
          </a:p>
        </p:txBody>
      </p:sp>
      <p:sp>
        <p:nvSpPr>
          <p:cNvPr id="10" name="Google Shape;1394;p96">
            <a:extLst>
              <a:ext uri="{FF2B5EF4-FFF2-40B4-BE49-F238E27FC236}">
                <a16:creationId xmlns:a16="http://schemas.microsoft.com/office/drawing/2014/main" id="{649B1C88-7FFA-ED1D-5154-40441D8C5864}"/>
              </a:ext>
            </a:extLst>
          </p:cNvPr>
          <p:cNvSpPr/>
          <p:nvPr/>
        </p:nvSpPr>
        <p:spPr>
          <a:xfrm>
            <a:off x="4281107" y="3455489"/>
            <a:ext cx="581897" cy="581897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04;p96">
            <a:extLst>
              <a:ext uri="{FF2B5EF4-FFF2-40B4-BE49-F238E27FC236}">
                <a16:creationId xmlns:a16="http://schemas.microsoft.com/office/drawing/2014/main" id="{8997D3CA-8785-6908-B285-1EEA24903A32}"/>
              </a:ext>
            </a:extLst>
          </p:cNvPr>
          <p:cNvSpPr txBox="1">
            <a:spLocks/>
          </p:cNvSpPr>
          <p:nvPr/>
        </p:nvSpPr>
        <p:spPr>
          <a:xfrm>
            <a:off x="4029300" y="3516191"/>
            <a:ext cx="1085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ar-EG" sz="1800"/>
              <a:t>04</a:t>
            </a:r>
            <a:endParaRPr lang="en" sz="1800"/>
          </a:p>
        </p:txBody>
      </p:sp>
      <p:sp>
        <p:nvSpPr>
          <p:cNvPr id="20" name="Google Shape;1398;p96">
            <a:extLst>
              <a:ext uri="{FF2B5EF4-FFF2-40B4-BE49-F238E27FC236}">
                <a16:creationId xmlns:a16="http://schemas.microsoft.com/office/drawing/2014/main" id="{EED63468-9F96-E66D-C181-08F83D7B493A}"/>
              </a:ext>
            </a:extLst>
          </p:cNvPr>
          <p:cNvSpPr txBox="1">
            <a:spLocks/>
          </p:cNvSpPr>
          <p:nvPr/>
        </p:nvSpPr>
        <p:spPr>
          <a:xfrm>
            <a:off x="4952158" y="1951996"/>
            <a:ext cx="413980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000"/>
              <a:t>Language detection and automatic pipeline routing </a:t>
            </a:r>
          </a:p>
        </p:txBody>
      </p:sp>
      <p:sp>
        <p:nvSpPr>
          <p:cNvPr id="23" name="Google Shape;1398;p96">
            <a:extLst>
              <a:ext uri="{FF2B5EF4-FFF2-40B4-BE49-F238E27FC236}">
                <a16:creationId xmlns:a16="http://schemas.microsoft.com/office/drawing/2014/main" id="{F46C103C-0AAF-AEE7-EB3D-D2B64A92D62D}"/>
              </a:ext>
            </a:extLst>
          </p:cNvPr>
          <p:cNvSpPr txBox="1">
            <a:spLocks/>
          </p:cNvSpPr>
          <p:nvPr/>
        </p:nvSpPr>
        <p:spPr>
          <a:xfrm>
            <a:off x="4952157" y="2711825"/>
            <a:ext cx="439256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000" dirty="0"/>
              <a:t>Support for real-time dubbing </a:t>
            </a:r>
          </a:p>
        </p:txBody>
      </p:sp>
      <p:sp>
        <p:nvSpPr>
          <p:cNvPr id="24" name="Google Shape;1398;p96">
            <a:extLst>
              <a:ext uri="{FF2B5EF4-FFF2-40B4-BE49-F238E27FC236}">
                <a16:creationId xmlns:a16="http://schemas.microsoft.com/office/drawing/2014/main" id="{008340F2-9E9A-101E-2A7B-20489E0F7FBF}"/>
              </a:ext>
            </a:extLst>
          </p:cNvPr>
          <p:cNvSpPr txBox="1">
            <a:spLocks/>
          </p:cNvSpPr>
          <p:nvPr/>
        </p:nvSpPr>
        <p:spPr>
          <a:xfrm>
            <a:off x="4952156" y="3482587"/>
            <a:ext cx="439256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000" dirty="0"/>
              <a:t>Native mobile support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p125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252" name="Google Shape;4252;p12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Guo, J., Tan, X., He, D., Qin, T., Xu, L., &amp; Liu, T.-Y. (2018). Non-autoregressive neural machine translation with enhanced decoder input.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Roy, A., Ray, P., Maheshwari, A., Sarkar, S., &amp; Goyal, P. (2024). Enhancing Low-Resource NMT with a Multilingual Encoder and Knowledge Distillation: A Case Study.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Yi Ren, </a:t>
            </a:r>
            <a:r>
              <a:rPr lang="en-US" err="1"/>
              <a:t>Jinglin</a:t>
            </a:r>
            <a:r>
              <a:rPr lang="en-US"/>
              <a:t> Liu, Xu Tan, Chen Zhang, Tao Qin, Zhou Zhao, Tie-Yan Liu. (2020). Sim </a:t>
            </a:r>
            <a:r>
              <a:rPr lang="en-US" err="1"/>
              <a:t>ulSpeech</a:t>
            </a:r>
            <a:r>
              <a:rPr lang="en-US"/>
              <a:t>: End-to-End Simultaneous Speech to Text Translation.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Xi Chen, Songyang Zhang, </a:t>
            </a:r>
            <a:r>
              <a:rPr lang="en-US" err="1"/>
              <a:t>Qibing</a:t>
            </a:r>
            <a:r>
              <a:rPr lang="en-US"/>
              <a:t> Bai, Kai Chen, Satoshi Nakamura. (2024). </a:t>
            </a:r>
            <a:r>
              <a:rPr lang="en-US" err="1"/>
              <a:t>LLaST</a:t>
            </a:r>
            <a:r>
              <a:rPr lang="en-US"/>
              <a:t>: </a:t>
            </a:r>
            <a:r>
              <a:rPr lang="en-US" err="1"/>
              <a:t>Im</a:t>
            </a:r>
            <a:r>
              <a:rPr lang="en-US"/>
              <a:t> proved End-to-end Speech Translation System Leveraged by Large Language Models.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Mª Azahara </a:t>
            </a:r>
            <a:r>
              <a:rPr lang="en-US" err="1"/>
              <a:t>Veroz</a:t>
            </a:r>
            <a:r>
              <a:rPr lang="en-US"/>
              <a:t>-González, Mª Pilar Castillo Bernal. (2024). Automatic closed captions and subtitles in academic video presentations.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err="1"/>
              <a:t>Bandhav</a:t>
            </a:r>
            <a:r>
              <a:rPr lang="en-US"/>
              <a:t> </a:t>
            </a:r>
            <a:r>
              <a:rPr lang="en-US" err="1"/>
              <a:t>Veluri</a:t>
            </a:r>
            <a:r>
              <a:rPr lang="en-US"/>
              <a:t>, Justin Chan, Malek Itani, </a:t>
            </a:r>
            <a:r>
              <a:rPr lang="en-US" err="1"/>
              <a:t>Tuochao</a:t>
            </a:r>
            <a:r>
              <a:rPr lang="en-US"/>
              <a:t> Chen, Takuya Yoshioka, Shyamnath </a:t>
            </a:r>
            <a:r>
              <a:rPr lang="en-US" err="1"/>
              <a:t>Gollakota</a:t>
            </a:r>
            <a:r>
              <a:rPr lang="en-US"/>
              <a:t>.(2023). Real-Time Target Sound Extraction.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Yoon Kim, Alexander M. Rush. (2016). Sequence-Level Knowledge Distillation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Yasmin Moslem, </a:t>
            </a:r>
            <a:r>
              <a:rPr lang="en-US" err="1"/>
              <a:t>Rejwanul</a:t>
            </a:r>
            <a:r>
              <a:rPr lang="en-US"/>
              <a:t> Haque, John Kelleher, Andy Way (2022). Domain-Specific Text Generation for Machine Translation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5635-8188-9DD3-AA15-89593F36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2" y="1548724"/>
            <a:ext cx="5775300" cy="1723800"/>
          </a:xfrm>
        </p:spPr>
        <p:txBody>
          <a:bodyPr/>
          <a:lstStyle/>
          <a:p>
            <a:r>
              <a:rPr lang="en-US"/>
              <a:t>Thanks</a:t>
            </a:r>
          </a:p>
        </p:txBody>
      </p:sp>
      <p:pic>
        <p:nvPicPr>
          <p:cNvPr id="4" name="Google Shape;3888;p120">
            <a:extLst>
              <a:ext uri="{FF2B5EF4-FFF2-40B4-BE49-F238E27FC236}">
                <a16:creationId xmlns:a16="http://schemas.microsoft.com/office/drawing/2014/main" id="{3E297692-56C3-392A-F6E4-B498D7AA838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7958" y="1712478"/>
            <a:ext cx="1383837" cy="1396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55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>
          <a:extLst>
            <a:ext uri="{FF2B5EF4-FFF2-40B4-BE49-F238E27FC236}">
              <a16:creationId xmlns:a16="http://schemas.microsoft.com/office/drawing/2014/main" id="{0AB1F855-0F6D-5127-EF45-39763C4FE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>
            <a:extLst>
              <a:ext uri="{FF2B5EF4-FFF2-40B4-BE49-F238E27FC236}">
                <a16:creationId xmlns:a16="http://schemas.microsoft.com/office/drawing/2014/main" id="{27235606-1F10-A875-BF70-E8100E0EE4E5}"/>
              </a:ext>
            </a:extLst>
          </p:cNvPr>
          <p:cNvSpPr/>
          <p:nvPr/>
        </p:nvSpPr>
        <p:spPr>
          <a:xfrm>
            <a:off x="3850050" y="1091575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>
            <a:extLst>
              <a:ext uri="{FF2B5EF4-FFF2-40B4-BE49-F238E27FC236}">
                <a16:creationId xmlns:a16="http://schemas.microsoft.com/office/drawing/2014/main" id="{8C65A0C0-6702-0AEF-FA7D-587EFF78D403}"/>
              </a:ext>
            </a:extLst>
          </p:cNvPr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>
            <a:extLst>
              <a:ext uri="{FF2B5EF4-FFF2-40B4-BE49-F238E27FC236}">
                <a16:creationId xmlns:a16="http://schemas.microsoft.com/office/drawing/2014/main" id="{F3C794D1-F011-6C35-0933-46ED30566F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5932" y="2559401"/>
            <a:ext cx="6432813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86" name="Google Shape;986;p80">
            <a:extLst>
              <a:ext uri="{FF2B5EF4-FFF2-40B4-BE49-F238E27FC236}">
                <a16:creationId xmlns:a16="http://schemas.microsoft.com/office/drawing/2014/main" id="{5CB2F8CF-6DFF-7DF3-1AE3-AD042EA31B6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7" name="Google Shape;987;p80">
            <a:extLst>
              <a:ext uri="{FF2B5EF4-FFF2-40B4-BE49-F238E27FC236}">
                <a16:creationId xmlns:a16="http://schemas.microsoft.com/office/drawing/2014/main" id="{521008FB-65B9-5BD8-6950-9211BF81AB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5933" y="3426000"/>
            <a:ext cx="6432812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What is the benefit of the project </a:t>
            </a:r>
            <a:endParaRPr/>
          </a:p>
        </p:txBody>
      </p:sp>
      <p:grpSp>
        <p:nvGrpSpPr>
          <p:cNvPr id="988" name="Google Shape;988;p80">
            <a:extLst>
              <a:ext uri="{FF2B5EF4-FFF2-40B4-BE49-F238E27FC236}">
                <a16:creationId xmlns:a16="http://schemas.microsoft.com/office/drawing/2014/main" id="{EBC02418-23E1-2EC3-9AC2-B22444BB6761}"/>
              </a:ext>
            </a:extLst>
          </p:cNvPr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>
              <a:extLst>
                <a:ext uri="{FF2B5EF4-FFF2-40B4-BE49-F238E27FC236}">
                  <a16:creationId xmlns:a16="http://schemas.microsoft.com/office/drawing/2014/main" id="{E423E493-5CDE-2644-0F82-D21E12C9CAEB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>
              <a:extLst>
                <a:ext uri="{FF2B5EF4-FFF2-40B4-BE49-F238E27FC236}">
                  <a16:creationId xmlns:a16="http://schemas.microsoft.com/office/drawing/2014/main" id="{E12E2CB1-F592-AA6E-51C2-87B844C1ED76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>
              <a:extLst>
                <a:ext uri="{FF2B5EF4-FFF2-40B4-BE49-F238E27FC236}">
                  <a16:creationId xmlns:a16="http://schemas.microsoft.com/office/drawing/2014/main" id="{B1DCC5F5-4670-C143-B453-CA909EFB9D9F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>
              <a:extLst>
                <a:ext uri="{FF2B5EF4-FFF2-40B4-BE49-F238E27FC236}">
                  <a16:creationId xmlns:a16="http://schemas.microsoft.com/office/drawing/2014/main" id="{9EB764C3-CF52-D50F-9452-7FFE3C842CFE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>
              <a:extLst>
                <a:ext uri="{FF2B5EF4-FFF2-40B4-BE49-F238E27FC236}">
                  <a16:creationId xmlns:a16="http://schemas.microsoft.com/office/drawing/2014/main" id="{4E1B5B07-4B8F-7539-2F71-81B55941888F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>
              <a:extLst>
                <a:ext uri="{FF2B5EF4-FFF2-40B4-BE49-F238E27FC236}">
                  <a16:creationId xmlns:a16="http://schemas.microsoft.com/office/drawing/2014/main" id="{A1E224B5-F58F-FEA4-D71D-FB5013E296BC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>
            <a:extLst>
              <a:ext uri="{FF2B5EF4-FFF2-40B4-BE49-F238E27FC236}">
                <a16:creationId xmlns:a16="http://schemas.microsoft.com/office/drawing/2014/main" id="{4515BE55-682D-F2A0-FE5E-B7C9025AC038}"/>
              </a:ext>
            </a:extLst>
          </p:cNvPr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>
              <a:extLst>
                <a:ext uri="{FF2B5EF4-FFF2-40B4-BE49-F238E27FC236}">
                  <a16:creationId xmlns:a16="http://schemas.microsoft.com/office/drawing/2014/main" id="{2A8BEF20-4F6D-8967-9CE2-5EA762016099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>
              <a:extLst>
                <a:ext uri="{FF2B5EF4-FFF2-40B4-BE49-F238E27FC236}">
                  <a16:creationId xmlns:a16="http://schemas.microsoft.com/office/drawing/2014/main" id="{43456DBD-1547-B26B-1832-91B5A701ACEE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>
              <a:extLst>
                <a:ext uri="{FF2B5EF4-FFF2-40B4-BE49-F238E27FC236}">
                  <a16:creationId xmlns:a16="http://schemas.microsoft.com/office/drawing/2014/main" id="{E464ED8E-EBEE-A467-A8EE-46EFCA5E8502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>
              <a:extLst>
                <a:ext uri="{FF2B5EF4-FFF2-40B4-BE49-F238E27FC236}">
                  <a16:creationId xmlns:a16="http://schemas.microsoft.com/office/drawing/2014/main" id="{18E55926-14E2-0CCE-3940-8B94BC323523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>
              <a:extLst>
                <a:ext uri="{FF2B5EF4-FFF2-40B4-BE49-F238E27FC236}">
                  <a16:creationId xmlns:a16="http://schemas.microsoft.com/office/drawing/2014/main" id="{A59D7945-77CC-A960-C616-1C5A6B1EC981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>
              <a:extLst>
                <a:ext uri="{FF2B5EF4-FFF2-40B4-BE49-F238E27FC236}">
                  <a16:creationId xmlns:a16="http://schemas.microsoft.com/office/drawing/2014/main" id="{1D5B5663-4BD5-C23E-68D2-67D89D10FABD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>
            <a:extLst>
              <a:ext uri="{FF2B5EF4-FFF2-40B4-BE49-F238E27FC236}">
                <a16:creationId xmlns:a16="http://schemas.microsoft.com/office/drawing/2014/main" id="{18B09392-CF18-A183-9064-B875D5C1D1A3}"/>
              </a:ext>
            </a:extLst>
          </p:cNvPr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>
              <a:extLst>
                <a:ext uri="{FF2B5EF4-FFF2-40B4-BE49-F238E27FC236}">
                  <a16:creationId xmlns:a16="http://schemas.microsoft.com/office/drawing/2014/main" id="{DC553CEA-14CB-3B3C-9897-E5A9B9493528}"/>
                </a:ext>
              </a:extLst>
            </p:cNvPr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>
                <a:extLst>
                  <a:ext uri="{FF2B5EF4-FFF2-40B4-BE49-F238E27FC236}">
                    <a16:creationId xmlns:a16="http://schemas.microsoft.com/office/drawing/2014/main" id="{25CB1C5B-ED6B-6095-6FA0-D1259ABD1DE2}"/>
                  </a:ext>
                </a:extLst>
              </p:cNvPr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>
                <a:extLst>
                  <a:ext uri="{FF2B5EF4-FFF2-40B4-BE49-F238E27FC236}">
                    <a16:creationId xmlns:a16="http://schemas.microsoft.com/office/drawing/2014/main" id="{B6B36194-9E47-A591-6FA9-6F986B44175D}"/>
                  </a:ext>
                </a:extLst>
              </p:cNvPr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>
              <a:extLst>
                <a:ext uri="{FF2B5EF4-FFF2-40B4-BE49-F238E27FC236}">
                  <a16:creationId xmlns:a16="http://schemas.microsoft.com/office/drawing/2014/main" id="{6F31ECAE-86B9-8A42-4727-FB20703D3419}"/>
                </a:ext>
              </a:extLst>
            </p:cNvPr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80">
            <a:extLst>
              <a:ext uri="{FF2B5EF4-FFF2-40B4-BE49-F238E27FC236}">
                <a16:creationId xmlns:a16="http://schemas.microsoft.com/office/drawing/2014/main" id="{1748E22D-3E78-C418-398E-F751C07BD2B0}"/>
              </a:ext>
            </a:extLst>
          </p:cNvPr>
          <p:cNvGrpSpPr/>
          <p:nvPr/>
        </p:nvGrpSpPr>
        <p:grpSpPr>
          <a:xfrm rot="-5400000" flipH="1">
            <a:off x="-8062" y="1615409"/>
            <a:ext cx="2595103" cy="395086"/>
            <a:chOff x="779906" y="4390560"/>
            <a:chExt cx="3183394" cy="484590"/>
          </a:xfrm>
        </p:grpSpPr>
        <p:sp>
          <p:nvSpPr>
            <p:cNvPr id="1008" name="Google Shape;1008;p80">
              <a:extLst>
                <a:ext uri="{FF2B5EF4-FFF2-40B4-BE49-F238E27FC236}">
                  <a16:creationId xmlns:a16="http://schemas.microsoft.com/office/drawing/2014/main" id="{BCE0F53E-8278-5890-3D0B-B603780C8465}"/>
                </a:ext>
              </a:extLst>
            </p:cNvPr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>
              <a:extLst>
                <a:ext uri="{FF2B5EF4-FFF2-40B4-BE49-F238E27FC236}">
                  <a16:creationId xmlns:a16="http://schemas.microsoft.com/office/drawing/2014/main" id="{1C21E9E1-0E24-A97D-4479-72A8D4F46025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391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6"/>
          <p:cNvSpPr/>
          <p:nvPr/>
        </p:nvSpPr>
        <p:spPr>
          <a:xfrm>
            <a:off x="676507" y="260949"/>
            <a:ext cx="7961971" cy="4524425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66"/>
          <p:cNvGrpSpPr/>
          <p:nvPr/>
        </p:nvGrpSpPr>
        <p:grpSpPr>
          <a:xfrm>
            <a:off x="8053074" y="268362"/>
            <a:ext cx="943732" cy="306757"/>
            <a:chOff x="7827710" y="4530982"/>
            <a:chExt cx="943732" cy="306757"/>
          </a:xfrm>
        </p:grpSpPr>
        <p:grpSp>
          <p:nvGrpSpPr>
            <p:cNvPr id="702" name="Google Shape;702;p66"/>
            <p:cNvGrpSpPr/>
            <p:nvPr/>
          </p:nvGrpSpPr>
          <p:grpSpPr>
            <a:xfrm>
              <a:off x="7827710" y="4530982"/>
              <a:ext cx="943732" cy="63948"/>
              <a:chOff x="3779200" y="1371600"/>
              <a:chExt cx="1615980" cy="109500"/>
            </a:xfrm>
          </p:grpSpPr>
          <p:sp>
            <p:nvSpPr>
              <p:cNvPr id="703" name="Google Shape;703;p6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6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6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6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6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66"/>
            <p:cNvGrpSpPr/>
            <p:nvPr/>
          </p:nvGrpSpPr>
          <p:grpSpPr>
            <a:xfrm>
              <a:off x="7827710" y="4773790"/>
              <a:ext cx="943732" cy="63948"/>
              <a:chOff x="3779200" y="1371600"/>
              <a:chExt cx="1615980" cy="109500"/>
            </a:xfrm>
          </p:grpSpPr>
          <p:sp>
            <p:nvSpPr>
              <p:cNvPr id="709" name="Google Shape;709;p6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6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6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6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6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4" name="Google Shape;714;p66"/>
          <p:cNvGrpSpPr/>
          <p:nvPr/>
        </p:nvGrpSpPr>
        <p:grpSpPr>
          <a:xfrm rot="10800000" flipH="1">
            <a:off x="676507" y="332310"/>
            <a:ext cx="2125761" cy="273605"/>
            <a:chOff x="198225" y="4390550"/>
            <a:chExt cx="3765075" cy="484600"/>
          </a:xfrm>
        </p:grpSpPr>
        <p:sp>
          <p:nvSpPr>
            <p:cNvPr id="715" name="Google Shape;715;p66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6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66"/>
          <p:cNvSpPr txBox="1">
            <a:spLocks noGrp="1"/>
          </p:cNvSpPr>
          <p:nvPr>
            <p:ph type="title"/>
          </p:nvPr>
        </p:nvSpPr>
        <p:spPr>
          <a:xfrm>
            <a:off x="965791" y="688519"/>
            <a:ext cx="5840584" cy="8575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 Overview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D8EE1-5D52-3F34-077B-2A9F41409BCF}"/>
              </a:ext>
            </a:extLst>
          </p:cNvPr>
          <p:cNvSpPr txBox="1"/>
          <p:nvPr/>
        </p:nvSpPr>
        <p:spPr>
          <a:xfrm>
            <a:off x="1182030" y="1632349"/>
            <a:ext cx="63710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Clr>
                <a:srgbClr val="FF0000"/>
              </a:buClr>
              <a:buFont typeface="IBM Plex Sans Medium" panose="020B0603050203000203" pitchFamily="34" charset="0"/>
              <a:buChar char="×"/>
            </a:pPr>
            <a:r>
              <a:rPr lang="en-US" sz="1800">
                <a:solidFill>
                  <a:schemeClr val="bg1"/>
                </a:solidFill>
                <a:latin typeface="IBM Plex Sans Medium" panose="020B0603050203000203" pitchFamily="34" charset="0"/>
              </a:rPr>
              <a:t>Manual Translation and subtitling is time-consuming and often unavailable (Video Editors /Movie Translators)</a:t>
            </a:r>
          </a:p>
          <a:p>
            <a:pPr lvl="1">
              <a:buClr>
                <a:srgbClr val="FF0000"/>
              </a:buClr>
            </a:pPr>
            <a:endParaRPr lang="en-US" sz="1800">
              <a:solidFill>
                <a:schemeClr val="bg1"/>
              </a:solidFill>
              <a:latin typeface="IBM Plex Sans Medium" panose="020B0603050203000203" pitchFamily="34" charset="0"/>
            </a:endParaRPr>
          </a:p>
          <a:p>
            <a:endParaRPr lang="en-US"/>
          </a:p>
        </p:txBody>
      </p:sp>
      <p:pic>
        <p:nvPicPr>
          <p:cNvPr id="1027" name="Picture 3" descr="Time - Free time and date icons">
            <a:extLst>
              <a:ext uri="{FF2B5EF4-FFF2-40B4-BE49-F238E27FC236}">
                <a16:creationId xmlns:a16="http://schemas.microsoft.com/office/drawing/2014/main" id="{B82433A0-E6E2-036D-994F-4BA73E59A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030" y="1528315"/>
            <a:ext cx="743879" cy="74387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76200" dist="25400" dir="300000" sx="97000" sy="97000" algn="tl" rotWithShape="0">
              <a:schemeClr val="bg1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8A96FE-2D57-772C-EE93-CD07FC66D111}"/>
              </a:ext>
            </a:extLst>
          </p:cNvPr>
          <p:cNvSpPr txBox="1"/>
          <p:nvPr/>
        </p:nvSpPr>
        <p:spPr>
          <a:xfrm>
            <a:off x="1218967" y="2385965"/>
            <a:ext cx="637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Clr>
                <a:srgbClr val="FF0000"/>
              </a:buClr>
              <a:buFont typeface="IBM Plex Sans Medium" panose="020B0603050203000203" pitchFamily="34" charset="0"/>
              <a:buChar char="×"/>
            </a:pPr>
            <a:r>
              <a:rPr lang="en-US" sz="1800">
                <a:solidFill>
                  <a:schemeClr val="bg1"/>
                </a:solidFill>
                <a:latin typeface="IBM Plex Sans Medium" panose="020B0603050203000203" pitchFamily="34" charset="0"/>
              </a:rPr>
              <a:t>Language barriers limit access to media content in education, business, and beyond.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D60E6-1359-107A-0423-E7E2CDB7BD35}"/>
              </a:ext>
            </a:extLst>
          </p:cNvPr>
          <p:cNvSpPr txBox="1"/>
          <p:nvPr/>
        </p:nvSpPr>
        <p:spPr>
          <a:xfrm>
            <a:off x="1218967" y="3118060"/>
            <a:ext cx="637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Clr>
                <a:srgbClr val="FF0000"/>
              </a:buClr>
              <a:buFont typeface="IBM Plex Sans Medium" panose="020B0603050203000203" pitchFamily="34" charset="0"/>
              <a:buChar char="×"/>
            </a:pPr>
            <a:r>
              <a:rPr lang="en-US" sz="1800">
                <a:solidFill>
                  <a:schemeClr val="bg1"/>
                </a:solidFill>
                <a:latin typeface="IBM Plex Sans Medium" panose="020B0603050203000203" pitchFamily="34" charset="0"/>
              </a:rPr>
              <a:t>With the rise of AI, there is a growing demand for </a:t>
            </a:r>
            <a:r>
              <a:rPr lang="en-US" sz="1800">
                <a:solidFill>
                  <a:srgbClr val="FFC000"/>
                </a:solidFill>
                <a:latin typeface="IBM Plex Sans Medium" panose="020B0603050203000203" pitchFamily="34" charset="0"/>
              </a:rPr>
              <a:t>automated video translation.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5"/>
          <p:cNvSpPr/>
          <p:nvPr/>
        </p:nvSpPr>
        <p:spPr>
          <a:xfrm>
            <a:off x="4766651" y="1371600"/>
            <a:ext cx="3482400" cy="2400300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75"/>
          <p:cNvSpPr txBox="1">
            <a:spLocks noGrp="1"/>
          </p:cNvSpPr>
          <p:nvPr>
            <p:ph type="title"/>
          </p:nvPr>
        </p:nvSpPr>
        <p:spPr>
          <a:xfrm>
            <a:off x="4996316" y="1508307"/>
            <a:ext cx="29091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/>
              <a:t>Our Goal</a:t>
            </a:r>
            <a:endParaRPr/>
          </a:p>
        </p:txBody>
      </p:sp>
      <p:sp>
        <p:nvSpPr>
          <p:cNvPr id="890" name="Google Shape;890;p75"/>
          <p:cNvSpPr txBox="1">
            <a:spLocks noGrp="1"/>
          </p:cNvSpPr>
          <p:nvPr>
            <p:ph type="subTitle" idx="1"/>
          </p:nvPr>
        </p:nvSpPr>
        <p:spPr>
          <a:xfrm>
            <a:off x="5000466" y="2215107"/>
            <a:ext cx="3163526" cy="1249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To develop a media player that translates video subtitles making content more accessible to Arabic and English speakers.</a:t>
            </a:r>
            <a:endParaRPr/>
          </a:p>
        </p:txBody>
      </p:sp>
      <p:grpSp>
        <p:nvGrpSpPr>
          <p:cNvPr id="891" name="Google Shape;891;p75"/>
          <p:cNvGrpSpPr/>
          <p:nvPr/>
        </p:nvGrpSpPr>
        <p:grpSpPr>
          <a:xfrm flipH="1">
            <a:off x="6074719" y="503988"/>
            <a:ext cx="3069289" cy="395094"/>
            <a:chOff x="198225" y="4390550"/>
            <a:chExt cx="3765075" cy="484600"/>
          </a:xfrm>
        </p:grpSpPr>
        <p:sp>
          <p:nvSpPr>
            <p:cNvPr id="892" name="Google Shape;892;p75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5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75"/>
          <p:cNvGrpSpPr/>
          <p:nvPr/>
        </p:nvGrpSpPr>
        <p:grpSpPr>
          <a:xfrm>
            <a:off x="4391137" y="573831"/>
            <a:ext cx="685039" cy="255416"/>
            <a:chOff x="4042650" y="642025"/>
            <a:chExt cx="1154625" cy="430500"/>
          </a:xfrm>
        </p:grpSpPr>
        <p:sp>
          <p:nvSpPr>
            <p:cNvPr id="895" name="Google Shape;895;p75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5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75"/>
          <p:cNvSpPr/>
          <p:nvPr/>
        </p:nvSpPr>
        <p:spPr>
          <a:xfrm>
            <a:off x="4585912" y="4166268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75"/>
          <p:cNvGrpSpPr/>
          <p:nvPr/>
        </p:nvGrpSpPr>
        <p:grpSpPr>
          <a:xfrm>
            <a:off x="7085377" y="4421579"/>
            <a:ext cx="1163678" cy="63948"/>
            <a:chOff x="3779200" y="1371600"/>
            <a:chExt cx="1992600" cy="109500"/>
          </a:xfrm>
        </p:grpSpPr>
        <p:sp>
          <p:nvSpPr>
            <p:cNvPr id="899" name="Google Shape;899;p75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5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5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5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5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5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Placeholder 17" descr="A person waving his hand&#10;&#10;AI-generated content may be incorrect.">
            <a:extLst>
              <a:ext uri="{FF2B5EF4-FFF2-40B4-BE49-F238E27FC236}">
                <a16:creationId xmlns:a16="http://schemas.microsoft.com/office/drawing/2014/main" id="{68A73147-615B-0A3B-972C-22667E3CDF9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238" r="2238"/>
          <a:stretch>
            <a:fillRect/>
          </a:stretch>
        </p:blipFill>
        <p:spPr>
          <a:xfrm>
            <a:off x="117475" y="1009650"/>
            <a:ext cx="4529138" cy="3155950"/>
          </a:xfrm>
          <a:blipFill>
            <a:blip r:embed="rId4"/>
            <a:stretch>
              <a:fillRect/>
            </a:stretch>
          </a:blip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" grpId="0"/>
    </p:bldLst>
  </p:timing>
</p:sld>
</file>

<file path=ppt/theme/theme1.xml><?xml version="1.0" encoding="utf-8"?>
<a:theme xmlns:a="http://schemas.openxmlformats.org/drawingml/2006/main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a5beeab-e3a1-452e-8777-e7871be3c76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6CE61517F6E6429177DAAD8CE4D2E4" ma:contentTypeVersion="13" ma:contentTypeDescription="Create a new document." ma:contentTypeScope="" ma:versionID="4f9e86d20808d7a46ccd5c59f39fe081">
  <xsd:schema xmlns:xsd="http://www.w3.org/2001/XMLSchema" xmlns:xs="http://www.w3.org/2001/XMLSchema" xmlns:p="http://schemas.microsoft.com/office/2006/metadata/properties" xmlns:ns3="8a5beeab-e3a1-452e-8777-e7871be3c76c" xmlns:ns4="07e7ee6f-a084-4dbc-bd1d-91c8eb79493f" targetNamespace="http://schemas.microsoft.com/office/2006/metadata/properties" ma:root="true" ma:fieldsID="75641ef9738f0a16f85c8aa415cf3ecf" ns3:_="" ns4:_="">
    <xsd:import namespace="8a5beeab-e3a1-452e-8777-e7871be3c76c"/>
    <xsd:import namespace="07e7ee6f-a084-4dbc-bd1d-91c8eb7949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5beeab-e3a1-452e-8777-e7871be3c7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e7ee6f-a084-4dbc-bd1d-91c8eb79493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688F02-60B2-4E2C-ABC9-B83ECCD1C51B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07e7ee6f-a084-4dbc-bd1d-91c8eb79493f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8a5beeab-e3a1-452e-8777-e7871be3c76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CE30DB-5B39-40DE-9503-4B09D37F99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07B770-CBE3-45AB-83C6-71FAC0B8C4B9}">
  <ds:schemaRefs>
    <ds:schemaRef ds:uri="07e7ee6f-a084-4dbc-bd1d-91c8eb79493f"/>
    <ds:schemaRef ds:uri="8a5beeab-e3a1-452e-8777-e7871be3c76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2249</Words>
  <Application>Microsoft Office PowerPoint</Application>
  <PresentationFormat>On-screen Show (16:9)</PresentationFormat>
  <Paragraphs>408</Paragraphs>
  <Slides>66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IBM Plex Sans</vt:lpstr>
      <vt:lpstr>PT Sans</vt:lpstr>
      <vt:lpstr>Arial</vt:lpstr>
      <vt:lpstr>IBM Plex Sans SemiBold</vt:lpstr>
      <vt:lpstr>IBM Plex Sans Medium</vt:lpstr>
      <vt:lpstr>Roboto Condensed Light</vt:lpstr>
      <vt:lpstr>Korean AI Agency Pitch Deck XL by Slidesgo</vt:lpstr>
      <vt:lpstr>Real-Time Translation App</vt:lpstr>
      <vt:lpstr>Meet the Team</vt:lpstr>
      <vt:lpstr>Table of contents</vt:lpstr>
      <vt:lpstr>Models Selection</vt:lpstr>
      <vt:lpstr>Introduction</vt:lpstr>
      <vt:lpstr>Introduction</vt:lpstr>
      <vt:lpstr>Problem Statement</vt:lpstr>
      <vt:lpstr>Problem  Overview</vt:lpstr>
      <vt:lpstr>Our Goal</vt:lpstr>
      <vt:lpstr>Related Work &amp; Approaches</vt:lpstr>
      <vt:lpstr>Case study</vt:lpstr>
      <vt:lpstr>Case study</vt:lpstr>
      <vt:lpstr>What we are missing ? </vt:lpstr>
      <vt:lpstr>2 Approaches </vt:lpstr>
      <vt:lpstr>Block Diagram</vt:lpstr>
      <vt:lpstr>PowerPoint Presentation</vt:lpstr>
      <vt:lpstr>Dataset</vt:lpstr>
      <vt:lpstr>Dataset 40 million sentence</vt:lpstr>
      <vt:lpstr>1.Rule – Based Filtering</vt:lpstr>
      <vt:lpstr>2. Semantic Filtering using sentence embeddings:</vt:lpstr>
      <vt:lpstr>Models Selection</vt:lpstr>
      <vt:lpstr>Automatic Speech Recognition Speech-To-Text </vt:lpstr>
      <vt:lpstr>Why Whisper </vt:lpstr>
      <vt:lpstr>Neural Machine Translation</vt:lpstr>
      <vt:lpstr>First we must ask several questions ?</vt:lpstr>
      <vt:lpstr>PowerPoint Presentation</vt:lpstr>
      <vt:lpstr>PowerPoint Presentation</vt:lpstr>
      <vt:lpstr>Why Not Use Big Models Like BERT or Meta’s Models?</vt:lpstr>
      <vt:lpstr>Why We Chose Marian NMT</vt:lpstr>
      <vt:lpstr>About MarianMT (opus-mt-tc-big-en-ar)</vt:lpstr>
      <vt:lpstr>⚠️Limitations of the Model – Still Needs Improvement</vt:lpstr>
      <vt:lpstr>Fine-Tune</vt:lpstr>
      <vt:lpstr>Fine-Tuning Setup</vt:lpstr>
      <vt:lpstr>Neulab-TED Talks</vt:lpstr>
      <vt:lpstr>Evaluation </vt:lpstr>
      <vt:lpstr>PowerPoint Presentation</vt:lpstr>
      <vt:lpstr>PowerPoint Presentation</vt:lpstr>
      <vt:lpstr>PowerPoint Presentation</vt:lpstr>
      <vt:lpstr>But We Need Further Performance!</vt:lpstr>
      <vt:lpstr>Model Optimization</vt:lpstr>
      <vt:lpstr>Why Fine-Tuning Wasn’t Enough</vt:lpstr>
      <vt:lpstr>Knowledge Distillation </vt:lpstr>
      <vt:lpstr>Model Compression Technique</vt:lpstr>
      <vt:lpstr>Distillation in Our System</vt:lpstr>
      <vt:lpstr>Evaluation – Results After Distillation</vt:lpstr>
      <vt:lpstr>Evaluation – Results After Distillation</vt:lpstr>
      <vt:lpstr>Nearly Matches Teacher Performance</vt:lpstr>
      <vt:lpstr>Proposed Solutions</vt:lpstr>
      <vt:lpstr>Batch-Processing</vt:lpstr>
      <vt:lpstr>FFMpeg</vt:lpstr>
      <vt:lpstr>Why FFmpeg </vt:lpstr>
      <vt:lpstr>PowerPoint Presentation</vt:lpstr>
      <vt:lpstr>Real – Time Aproach </vt:lpstr>
      <vt:lpstr>2 Approaches</vt:lpstr>
      <vt:lpstr>Overlapping</vt:lpstr>
      <vt:lpstr>(Segment Queue)</vt:lpstr>
      <vt:lpstr>Overlapping Window vs. Queue-Based Segmentation </vt:lpstr>
      <vt:lpstr>Overlapping</vt:lpstr>
      <vt:lpstr>Segments ?</vt:lpstr>
      <vt:lpstr>(Segment Queue)</vt:lpstr>
      <vt:lpstr>Improving speed and efficiency</vt:lpstr>
      <vt:lpstr>Real-Time Factor (RTF) ~0.159</vt:lpstr>
      <vt:lpstr>Future Work</vt:lpstr>
      <vt:lpstr>Future Work</vt:lpstr>
      <vt:lpstr>Resources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حازم أحمد عبدالعال</dc:creator>
  <cp:lastModifiedBy>Hazem 20210265</cp:lastModifiedBy>
  <cp:revision>2</cp:revision>
  <dcterms:modified xsi:type="dcterms:W3CDTF">2025-06-13T22:41:34Z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0x010100D66CE61517F6E6429177DAAD8CE4D2E4</vt:lpwstr>
  </property>
</Properties>
</file>